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8" r:id="rId3"/>
    <p:sldId id="259" r:id="rId4"/>
    <p:sldId id="260" r:id="rId5"/>
    <p:sldId id="261" r:id="rId6"/>
    <p:sldId id="271" r:id="rId7"/>
    <p:sldId id="272" r:id="rId8"/>
    <p:sldId id="273" r:id="rId9"/>
    <p:sldId id="275" r:id="rId10"/>
    <p:sldId id="277" r:id="rId11"/>
    <p:sldId id="280" r:id="rId12"/>
    <p:sldId id="281" r:id="rId13"/>
    <p:sldId id="282" r:id="rId14"/>
    <p:sldId id="283" r:id="rId15"/>
    <p:sldId id="284" r:id="rId16"/>
    <p:sldId id="286" r:id="rId17"/>
    <p:sldId id="287" r:id="rId18"/>
    <p:sldId id="296" r:id="rId19"/>
    <p:sldId id="297" r:id="rId20"/>
  </p:sldIdLst>
  <p:sldSz cx="18288000" cy="10287000"/>
  <p:notesSz cx="6858000" cy="9144000"/>
  <p:embeddedFontLst>
    <p:embeddedFont>
      <p:font typeface="Arial Bold" panose="020B0704020202020204" pitchFamily="34" charset="0"/>
      <p:regular r:id="rId22"/>
      <p:bold r:id="rId23"/>
    </p:embeddedFont>
    <p:embeddedFont>
      <p:font typeface="Arimo" panose="020B0604020202020204" charset="0"/>
      <p:regular r:id="rId24"/>
    </p:embeddedFont>
    <p:embeddedFont>
      <p:font typeface="Arimo Bold" panose="020B0604020202020204" charset="0"/>
      <p:regular r:id="rId25"/>
    </p:embeddedFont>
    <p:embeddedFont>
      <p:font typeface="Arimo Italics" panose="020B0604020202020204" charset="0"/>
      <p:regular r:id="rId26"/>
    </p:embeddedFont>
    <p:embeddedFont>
      <p:font typeface="Barlow" panose="00000500000000000000" pitchFamily="2" charset="0"/>
      <p:regular r:id="rId27"/>
      <p:bold r:id="rId28"/>
      <p:italic r:id="rId29"/>
      <p:boldItalic r:id="rId30"/>
    </p:embeddedFont>
    <p:embeddedFont>
      <p:font typeface="Barlow Bold" panose="00000800000000000000" charset="0"/>
      <p:regular r:id="rId31"/>
      <p:bold r:id="rId32"/>
    </p:embeddedFont>
    <p:embeddedFont>
      <p:font typeface="Poppins" panose="00000500000000000000" pitchFamily="2" charset="0"/>
      <p:regular r:id="rId33"/>
      <p:bold r:id="rId34"/>
      <p:italic r:id="rId35"/>
      <p:boldItalic r:id="rId36"/>
    </p:embeddedFont>
    <p:embeddedFont>
      <p:font typeface="Poppins Bold" panose="00000800000000000000" charset="0"/>
      <p:regular r:id="rId37"/>
      <p:bold r:id="rId38"/>
    </p:embeddedFont>
    <p:embeddedFont>
      <p:font typeface="Times New Roman Bold" panose="02020803070505020304" pitchFamily="18" charset="0"/>
      <p:regular r:id="rId39"/>
      <p:bold r:id="rId40"/>
    </p:embeddedFont>
    <p:embeddedFont>
      <p:font typeface="TT Rounds Condense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8" autoAdjust="0"/>
    <p:restoredTop sz="87322" autoAdjust="0"/>
  </p:normalViewPr>
  <p:slideViewPr>
    <p:cSldViewPr>
      <p:cViewPr varScale="1">
        <p:scale>
          <a:sx n="25" d="100"/>
          <a:sy n="25" d="100"/>
        </p:scale>
        <p:origin x="48" y="3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ID"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1365472" y="2209150"/>
            <a:ext cx="15855727" cy="2556084"/>
          </a:xfrm>
          <a:prstGeom prst="rect">
            <a:avLst/>
          </a:prstGeom>
        </p:spPr>
        <p:txBody>
          <a:bodyPr wrap="square" lIns="0" tIns="0" rIns="0" bIns="0" rtlCol="0" anchor="t">
            <a:spAutoFit/>
          </a:bodyPr>
          <a:lstStyle/>
          <a:p>
            <a:pPr algn="l">
              <a:lnSpc>
                <a:spcPts val="6800"/>
              </a:lnSpc>
            </a:pPr>
            <a:r>
              <a:rPr lang="en-US" sz="4400" b="1" dirty="0">
                <a:solidFill>
                  <a:srgbClr val="0B3550"/>
                </a:solidFill>
                <a:latin typeface="Poppins Bold"/>
                <a:ea typeface="Poppins Bold"/>
                <a:cs typeface="Poppins Bold"/>
                <a:sym typeface="Poppins Bold"/>
              </a:rPr>
              <a:t>Evaluating the Impact of Adding Gaussian Noise as </a:t>
            </a:r>
          </a:p>
          <a:p>
            <a:pPr algn="l">
              <a:lnSpc>
                <a:spcPts val="6800"/>
              </a:lnSpc>
            </a:pPr>
            <a:r>
              <a:rPr lang="en-US" sz="4400" b="1" dirty="0">
                <a:solidFill>
                  <a:srgbClr val="0B3550"/>
                </a:solidFill>
                <a:latin typeface="Poppins Bold"/>
                <a:ea typeface="Poppins Bold"/>
                <a:cs typeface="Poppins Bold"/>
                <a:sym typeface="Poppins Bold"/>
              </a:rPr>
              <a:t>Data Augmentation on Electronic Nose for Black </a:t>
            </a:r>
          </a:p>
          <a:p>
            <a:pPr algn="l">
              <a:lnSpc>
                <a:spcPts val="6800"/>
              </a:lnSpc>
            </a:pPr>
            <a:r>
              <a:rPr lang="en-US" sz="4400" b="1" dirty="0">
                <a:solidFill>
                  <a:srgbClr val="0B3550"/>
                </a:solidFill>
                <a:latin typeface="Poppins Bold"/>
                <a:ea typeface="Poppins Bold"/>
                <a:cs typeface="Poppins Bold"/>
                <a:sym typeface="Poppins Bold"/>
              </a:rPr>
              <a:t>Tea Quality Classification</a:t>
            </a:r>
          </a:p>
        </p:txBody>
      </p:sp>
      <p:sp>
        <p:nvSpPr>
          <p:cNvPr id="4" name="TextBox 4"/>
          <p:cNvSpPr txBox="1"/>
          <p:nvPr/>
        </p:nvSpPr>
        <p:spPr>
          <a:xfrm>
            <a:off x="1517625" y="5905500"/>
            <a:ext cx="10375950" cy="3337901"/>
          </a:xfrm>
          <a:prstGeom prst="rect">
            <a:avLst/>
          </a:prstGeom>
        </p:spPr>
        <p:txBody>
          <a:bodyPr lIns="0" tIns="0" rIns="0" bIns="0" rtlCol="0" anchor="t">
            <a:spAutoFit/>
          </a:bodyPr>
          <a:lstStyle/>
          <a:p>
            <a:pPr algn="l">
              <a:lnSpc>
                <a:spcPts val="4416"/>
              </a:lnSpc>
            </a:pPr>
            <a:r>
              <a:rPr lang="en-US" sz="3200" dirty="0">
                <a:solidFill>
                  <a:srgbClr val="0B3550"/>
                </a:solidFill>
                <a:latin typeface="Arimo"/>
                <a:ea typeface="Arimo"/>
                <a:cs typeface="Arimo"/>
                <a:sym typeface="Arimo"/>
              </a:rPr>
              <a:t>Presented by: Istifa Shania Putri, </a:t>
            </a:r>
            <a:r>
              <a:rPr lang="en-US" sz="3200" dirty="0" err="1">
                <a:solidFill>
                  <a:srgbClr val="0B3550"/>
                </a:solidFill>
                <a:latin typeface="Arimo"/>
                <a:ea typeface="Arimo"/>
                <a:cs typeface="Arimo"/>
                <a:sym typeface="Arimo"/>
              </a:rPr>
              <a:t>S.Si</a:t>
            </a:r>
            <a:endParaRPr lang="en-US" sz="3200" dirty="0">
              <a:solidFill>
                <a:srgbClr val="0B3550"/>
              </a:solidFill>
              <a:latin typeface="Arimo"/>
              <a:ea typeface="Arimo"/>
              <a:cs typeface="Arimo"/>
              <a:sym typeface="Arimo"/>
            </a:endParaRPr>
          </a:p>
          <a:p>
            <a:pPr algn="l">
              <a:lnSpc>
                <a:spcPts val="4416"/>
              </a:lnSpc>
            </a:pPr>
            <a:r>
              <a:rPr lang="en-US" sz="3200" dirty="0">
                <a:solidFill>
                  <a:srgbClr val="0B3550"/>
                </a:solidFill>
                <a:latin typeface="Arimo"/>
                <a:ea typeface="Arimo"/>
                <a:cs typeface="Arimo"/>
                <a:sym typeface="Arimo"/>
              </a:rPr>
              <a:t>Supervisor: Dr. Nur </a:t>
            </a:r>
            <a:r>
              <a:rPr lang="en-US" sz="3200" dirty="0" err="1">
                <a:solidFill>
                  <a:srgbClr val="0B3550"/>
                </a:solidFill>
                <a:latin typeface="Arimo"/>
                <a:ea typeface="Arimo"/>
                <a:cs typeface="Arimo"/>
                <a:sym typeface="Arimo"/>
              </a:rPr>
              <a:t>Ulfa</a:t>
            </a:r>
            <a:r>
              <a:rPr lang="en-US" sz="3200" dirty="0">
                <a:solidFill>
                  <a:srgbClr val="0B3550"/>
                </a:solidFill>
                <a:latin typeface="Arimo"/>
                <a:ea typeface="Arimo"/>
                <a:cs typeface="Arimo"/>
                <a:sym typeface="Arimo"/>
              </a:rPr>
              <a:t> </a:t>
            </a:r>
            <a:r>
              <a:rPr lang="en-US" sz="3200" dirty="0" err="1">
                <a:solidFill>
                  <a:srgbClr val="0B3550"/>
                </a:solidFill>
                <a:latin typeface="Arimo"/>
                <a:ea typeface="Arimo"/>
                <a:cs typeface="Arimo"/>
                <a:sym typeface="Arimo"/>
              </a:rPr>
              <a:t>Maulidevi</a:t>
            </a:r>
            <a:r>
              <a:rPr lang="en-US" sz="3200" dirty="0">
                <a:solidFill>
                  <a:srgbClr val="0B3550"/>
                </a:solidFill>
                <a:latin typeface="Arimo"/>
                <a:ea typeface="Arimo"/>
                <a:cs typeface="Arimo"/>
                <a:sym typeface="Arimo"/>
              </a:rPr>
              <a:t>, S.T., M.Sc.</a:t>
            </a:r>
          </a:p>
          <a:p>
            <a:pPr algn="l">
              <a:lnSpc>
                <a:spcPts val="4416"/>
              </a:lnSpc>
            </a:pPr>
            <a:endParaRPr lang="en-US" sz="3200" dirty="0">
              <a:solidFill>
                <a:srgbClr val="0B3550"/>
              </a:solidFill>
              <a:latin typeface="Arimo"/>
              <a:ea typeface="Arimo"/>
              <a:cs typeface="Arimo"/>
              <a:sym typeface="Arimo"/>
            </a:endParaRPr>
          </a:p>
          <a:p>
            <a:pPr algn="l">
              <a:lnSpc>
                <a:spcPts val="4416"/>
              </a:lnSpc>
            </a:pPr>
            <a:endParaRPr lang="en-US" sz="3200" dirty="0">
              <a:solidFill>
                <a:srgbClr val="0B3550"/>
              </a:solidFill>
              <a:latin typeface="Arimo"/>
              <a:ea typeface="Arimo"/>
              <a:cs typeface="Arimo"/>
              <a:sym typeface="Arimo"/>
            </a:endParaRPr>
          </a:p>
          <a:p>
            <a:pPr algn="l">
              <a:lnSpc>
                <a:spcPts val="4416"/>
              </a:lnSpc>
            </a:pPr>
            <a:r>
              <a:rPr lang="en-US" sz="3200" dirty="0">
                <a:solidFill>
                  <a:srgbClr val="0B3550"/>
                </a:solidFill>
                <a:latin typeface="Arimo"/>
                <a:ea typeface="Arimo"/>
                <a:cs typeface="Arimo"/>
                <a:sym typeface="Arimo"/>
              </a:rPr>
              <a:t>School of Electrical Engineering and </a:t>
            </a:r>
            <a:r>
              <a:rPr lang="en-US" sz="3200" dirty="0" err="1">
                <a:solidFill>
                  <a:srgbClr val="0B3550"/>
                </a:solidFill>
                <a:latin typeface="Arimo"/>
                <a:ea typeface="Arimo"/>
                <a:cs typeface="Arimo"/>
                <a:sym typeface="Arimo"/>
              </a:rPr>
              <a:t>InformaticsBandung</a:t>
            </a:r>
            <a:r>
              <a:rPr lang="en-US" sz="3200" dirty="0">
                <a:solidFill>
                  <a:srgbClr val="0B3550"/>
                </a:solidFill>
                <a:latin typeface="Arimo"/>
                <a:ea typeface="Arimo"/>
                <a:cs typeface="Arimo"/>
                <a:sym typeface="Arimo"/>
              </a:rPr>
              <a:t> Institute of Technology</a:t>
            </a:r>
          </a:p>
        </p:txBody>
      </p:sp>
      <p:sp>
        <p:nvSpPr>
          <p:cNvPr id="5" name="Freeform 5"/>
          <p:cNvSpPr/>
          <p:nvPr/>
        </p:nvSpPr>
        <p:spPr>
          <a:xfrm>
            <a:off x="16283908" y="376686"/>
            <a:ext cx="1460082" cy="1460082"/>
          </a:xfrm>
          <a:custGeom>
            <a:avLst/>
            <a:gdLst/>
            <a:ahLst/>
            <a:cxnLst/>
            <a:rect l="l" t="t" r="r" b="b"/>
            <a:pathLst>
              <a:path w="1460082" h="1460082">
                <a:moveTo>
                  <a:pt x="0" y="0"/>
                </a:moveTo>
                <a:lnTo>
                  <a:pt x="1460082" y="0"/>
                </a:lnTo>
                <a:lnTo>
                  <a:pt x="1460082" y="1460082"/>
                </a:lnTo>
                <a:lnTo>
                  <a:pt x="0" y="1460082"/>
                </a:lnTo>
                <a:lnTo>
                  <a:pt x="0" y="0"/>
                </a:lnTo>
                <a:close/>
              </a:path>
            </a:pathLst>
          </a:custGeom>
          <a:blipFill>
            <a:blip r:embed="rId3"/>
            <a:stretch>
              <a:fillRect/>
            </a:stretch>
          </a:blipFill>
        </p:spPr>
        <p:txBody>
          <a:bodyPr/>
          <a:lstStyle/>
          <a:p>
            <a:endParaRPr lang="en-ID"/>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TextBox 3"/>
          <p:cNvSpPr txBox="1"/>
          <p:nvPr/>
        </p:nvSpPr>
        <p:spPr>
          <a:xfrm>
            <a:off x="1531425" y="610000"/>
            <a:ext cx="15225150" cy="981075"/>
          </a:xfrm>
          <a:prstGeom prst="rect">
            <a:avLst/>
          </a:prstGeom>
        </p:spPr>
        <p:txBody>
          <a:bodyPr lIns="0" tIns="0" rIns="0" bIns="0" rtlCol="0" anchor="t">
            <a:spAutoFit/>
          </a:bodyPr>
          <a:lstStyle/>
          <a:p>
            <a:pPr algn="ctr">
              <a:lnSpc>
                <a:spcPts val="7200"/>
              </a:lnSpc>
            </a:pPr>
            <a:r>
              <a:rPr lang="en-US" sz="6000" b="1">
                <a:solidFill>
                  <a:srgbClr val="0B3550"/>
                </a:solidFill>
                <a:latin typeface="Poppins Bold"/>
                <a:ea typeface="Poppins Bold"/>
                <a:cs typeface="Poppins Bold"/>
                <a:sym typeface="Poppins Bold"/>
              </a:rPr>
              <a:t>Hasil augmentasi </a:t>
            </a:r>
          </a:p>
        </p:txBody>
      </p:sp>
      <p:sp>
        <p:nvSpPr>
          <p:cNvPr id="4" name="Freeform 4"/>
          <p:cNvSpPr/>
          <p:nvPr/>
        </p:nvSpPr>
        <p:spPr>
          <a:xfrm>
            <a:off x="9292731" y="3240203"/>
            <a:ext cx="8715942" cy="4701795"/>
          </a:xfrm>
          <a:custGeom>
            <a:avLst/>
            <a:gdLst/>
            <a:ahLst/>
            <a:cxnLst/>
            <a:rect l="l" t="t" r="r" b="b"/>
            <a:pathLst>
              <a:path w="8715942" h="4701795">
                <a:moveTo>
                  <a:pt x="0" y="0"/>
                </a:moveTo>
                <a:lnTo>
                  <a:pt x="8715942" y="0"/>
                </a:lnTo>
                <a:lnTo>
                  <a:pt x="8715942" y="4701796"/>
                </a:lnTo>
                <a:lnTo>
                  <a:pt x="0" y="4701796"/>
                </a:lnTo>
                <a:lnTo>
                  <a:pt x="0" y="0"/>
                </a:lnTo>
                <a:close/>
              </a:path>
            </a:pathLst>
          </a:custGeom>
          <a:blipFill>
            <a:blip r:embed="rId3"/>
            <a:stretch>
              <a:fillRect/>
            </a:stretch>
          </a:blipFill>
        </p:spPr>
        <p:txBody>
          <a:bodyPr/>
          <a:lstStyle/>
          <a:p>
            <a:endParaRPr lang="en-ID"/>
          </a:p>
        </p:txBody>
      </p:sp>
      <p:sp>
        <p:nvSpPr>
          <p:cNvPr id="5" name="Freeform 5"/>
          <p:cNvSpPr/>
          <p:nvPr/>
        </p:nvSpPr>
        <p:spPr>
          <a:xfrm>
            <a:off x="279327" y="3240203"/>
            <a:ext cx="8691697" cy="4697423"/>
          </a:xfrm>
          <a:custGeom>
            <a:avLst/>
            <a:gdLst/>
            <a:ahLst/>
            <a:cxnLst/>
            <a:rect l="l" t="t" r="r" b="b"/>
            <a:pathLst>
              <a:path w="8691697" h="4697423">
                <a:moveTo>
                  <a:pt x="0" y="0"/>
                </a:moveTo>
                <a:lnTo>
                  <a:pt x="8691697" y="0"/>
                </a:lnTo>
                <a:lnTo>
                  <a:pt x="8691697" y="4697423"/>
                </a:lnTo>
                <a:lnTo>
                  <a:pt x="0" y="4697423"/>
                </a:lnTo>
                <a:lnTo>
                  <a:pt x="0" y="0"/>
                </a:lnTo>
                <a:close/>
              </a:path>
            </a:pathLst>
          </a:custGeom>
          <a:blipFill>
            <a:blip r:embed="rId4"/>
            <a:stretch>
              <a:fillRect/>
            </a:stretch>
          </a:blipFill>
        </p:spPr>
        <p:txBody>
          <a:bodyPr/>
          <a:lstStyle/>
          <a:p>
            <a:endParaRPr lang="en-ID"/>
          </a:p>
        </p:txBody>
      </p:sp>
      <p:sp>
        <p:nvSpPr>
          <p:cNvPr id="6" name="TextBox 6"/>
          <p:cNvSpPr txBox="1"/>
          <p:nvPr/>
        </p:nvSpPr>
        <p:spPr>
          <a:xfrm>
            <a:off x="17204993" y="9572077"/>
            <a:ext cx="914550" cy="409575"/>
          </a:xfrm>
          <a:prstGeom prst="rect">
            <a:avLst/>
          </a:prstGeom>
        </p:spPr>
        <p:txBody>
          <a:bodyPr lIns="0" tIns="0" rIns="0" bIns="0" rtlCol="0" anchor="t">
            <a:spAutoFit/>
          </a:bodyPr>
          <a:lstStyle/>
          <a:p>
            <a:pPr algn="r">
              <a:lnSpc>
                <a:spcPts val="3120"/>
              </a:lnSpc>
            </a:pPr>
            <a:r>
              <a:rPr lang="en-US" sz="2600">
                <a:solidFill>
                  <a:srgbClr val="0B3550"/>
                </a:solidFill>
                <a:latin typeface="Arimo"/>
                <a:ea typeface="Arimo"/>
                <a:cs typeface="Arimo"/>
                <a:sym typeface="Arimo"/>
              </a:rPr>
              <a:t>22</a:t>
            </a:r>
          </a:p>
        </p:txBody>
      </p:sp>
      <p:sp>
        <p:nvSpPr>
          <p:cNvPr id="7" name="Freeform 7"/>
          <p:cNvSpPr/>
          <p:nvPr/>
        </p:nvSpPr>
        <p:spPr>
          <a:xfrm>
            <a:off x="16283908" y="376686"/>
            <a:ext cx="1460082" cy="1460082"/>
          </a:xfrm>
          <a:custGeom>
            <a:avLst/>
            <a:gdLst/>
            <a:ahLst/>
            <a:cxnLst/>
            <a:rect l="l" t="t" r="r" b="b"/>
            <a:pathLst>
              <a:path w="1460082" h="1460082">
                <a:moveTo>
                  <a:pt x="0" y="0"/>
                </a:moveTo>
                <a:lnTo>
                  <a:pt x="1460082" y="0"/>
                </a:lnTo>
                <a:lnTo>
                  <a:pt x="1460082" y="1460082"/>
                </a:lnTo>
                <a:lnTo>
                  <a:pt x="0" y="1460082"/>
                </a:lnTo>
                <a:lnTo>
                  <a:pt x="0" y="0"/>
                </a:lnTo>
                <a:close/>
              </a:path>
            </a:pathLst>
          </a:custGeom>
          <a:blipFill>
            <a:blip r:embed="rId5"/>
            <a:stretch>
              <a:fillRect/>
            </a:stretch>
          </a:blipFill>
        </p:spPr>
        <p:txBody>
          <a:bodyPr/>
          <a:lstStyle/>
          <a:p>
            <a:endParaRPr lang="en-ID"/>
          </a:p>
        </p:txBody>
      </p:sp>
      <p:sp>
        <p:nvSpPr>
          <p:cNvPr id="8" name="TextBox 8"/>
          <p:cNvSpPr txBox="1"/>
          <p:nvPr/>
        </p:nvSpPr>
        <p:spPr>
          <a:xfrm>
            <a:off x="3056235" y="2550352"/>
            <a:ext cx="12175529" cy="409575"/>
          </a:xfrm>
          <a:prstGeom prst="rect">
            <a:avLst/>
          </a:prstGeom>
        </p:spPr>
        <p:txBody>
          <a:bodyPr wrap="square" lIns="0" tIns="0" rIns="0" bIns="0" rtlCol="0" anchor="t">
            <a:spAutoFit/>
          </a:bodyPr>
          <a:lstStyle/>
          <a:p>
            <a:pPr algn="ctr">
              <a:lnSpc>
                <a:spcPts val="3120"/>
              </a:lnSpc>
              <a:spcBef>
                <a:spcPct val="0"/>
              </a:spcBef>
            </a:pPr>
            <a:r>
              <a:rPr lang="en-US" sz="2600" i="1" dirty="0" err="1">
                <a:solidFill>
                  <a:srgbClr val="C2D63A"/>
                </a:solidFill>
                <a:latin typeface="Arimo Italics"/>
                <a:ea typeface="Arimo Italics"/>
                <a:cs typeface="Arimo Italics"/>
                <a:sym typeface="Arimo Italics"/>
              </a:rPr>
              <a:t>Visualisasi</a:t>
            </a:r>
            <a:r>
              <a:rPr lang="en-US" sz="2600" i="1" dirty="0">
                <a:solidFill>
                  <a:srgbClr val="C2D63A"/>
                </a:solidFill>
                <a:latin typeface="Arimo Italics"/>
                <a:ea typeface="Arimo Italics"/>
                <a:cs typeface="Arimo Italics"/>
                <a:sym typeface="Arimo Italics"/>
              </a:rPr>
              <a:t> </a:t>
            </a:r>
            <a:r>
              <a:rPr lang="en-US" sz="2600" i="1" dirty="0" err="1">
                <a:solidFill>
                  <a:srgbClr val="C2D63A"/>
                </a:solidFill>
                <a:latin typeface="Arimo Italics"/>
                <a:ea typeface="Arimo Italics"/>
                <a:cs typeface="Arimo Italics"/>
                <a:sym typeface="Arimo Italics"/>
              </a:rPr>
              <a:t>sinyal</a:t>
            </a:r>
            <a:r>
              <a:rPr lang="en-US" sz="2600" i="1" dirty="0">
                <a:solidFill>
                  <a:srgbClr val="C2D63A"/>
                </a:solidFill>
                <a:latin typeface="Arimo Italics"/>
                <a:ea typeface="Arimo Italics"/>
                <a:cs typeface="Arimo Italics"/>
                <a:sym typeface="Arimo Italics"/>
              </a:rPr>
              <a:t> </a:t>
            </a:r>
            <a:r>
              <a:rPr lang="en-US" sz="2600" i="1" dirty="0" err="1">
                <a:solidFill>
                  <a:srgbClr val="C2D63A"/>
                </a:solidFill>
                <a:latin typeface="Arimo Italics"/>
                <a:ea typeface="Arimo Italics"/>
                <a:cs typeface="Arimo Italics"/>
                <a:sym typeface="Arimo Italics"/>
              </a:rPr>
              <a:t>asli</a:t>
            </a:r>
            <a:r>
              <a:rPr lang="en-US" sz="2600" i="1" dirty="0">
                <a:solidFill>
                  <a:srgbClr val="C2D63A"/>
                </a:solidFill>
                <a:latin typeface="Arimo Italics"/>
                <a:ea typeface="Arimo Italics"/>
                <a:cs typeface="Arimo Italics"/>
                <a:sym typeface="Arimo Italics"/>
              </a:rPr>
              <a:t> dan </a:t>
            </a:r>
            <a:r>
              <a:rPr lang="en-US" sz="2600" i="1" dirty="0" err="1">
                <a:solidFill>
                  <a:srgbClr val="C2D63A"/>
                </a:solidFill>
                <a:latin typeface="Arimo Italics"/>
                <a:ea typeface="Arimo Italics"/>
                <a:cs typeface="Arimo Italics"/>
                <a:sym typeface="Arimo Italics"/>
              </a:rPr>
              <a:t>sinyal</a:t>
            </a:r>
            <a:r>
              <a:rPr lang="en-US" sz="2600" i="1" dirty="0">
                <a:solidFill>
                  <a:srgbClr val="C2D63A"/>
                </a:solidFill>
                <a:latin typeface="Arimo Italics"/>
                <a:ea typeface="Arimo Italics"/>
                <a:cs typeface="Arimo Italics"/>
                <a:sym typeface="Arimo Italics"/>
              </a:rPr>
              <a:t> </a:t>
            </a:r>
            <a:r>
              <a:rPr lang="en-US" sz="2600" i="1" dirty="0" err="1">
                <a:solidFill>
                  <a:srgbClr val="C2D63A"/>
                </a:solidFill>
                <a:latin typeface="Arimo Italics"/>
                <a:ea typeface="Arimo Italics"/>
                <a:cs typeface="Arimo Italics"/>
                <a:sym typeface="Arimo Italics"/>
              </a:rPr>
              <a:t>augmentasi</a:t>
            </a:r>
            <a:r>
              <a:rPr lang="en-US" sz="2600" i="1" dirty="0">
                <a:solidFill>
                  <a:srgbClr val="C2D63A"/>
                </a:solidFill>
                <a:latin typeface="Arimo Italics"/>
                <a:ea typeface="Arimo Italics"/>
                <a:cs typeface="Arimo Italics"/>
                <a:sym typeface="Arimo Italics"/>
              </a:rPr>
              <a:t> untuk level noise 0.01 dan 0.3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TextBox 3"/>
          <p:cNvSpPr txBox="1"/>
          <p:nvPr/>
        </p:nvSpPr>
        <p:spPr>
          <a:xfrm>
            <a:off x="1531425" y="914800"/>
            <a:ext cx="15225150" cy="923330"/>
          </a:xfrm>
          <a:prstGeom prst="rect">
            <a:avLst/>
          </a:prstGeom>
        </p:spPr>
        <p:txBody>
          <a:bodyPr lIns="0" tIns="0" rIns="0" bIns="0" rtlCol="0" anchor="t">
            <a:spAutoFit/>
          </a:bodyPr>
          <a:lstStyle/>
          <a:p>
            <a:pPr algn="ctr">
              <a:lnSpc>
                <a:spcPts val="7200"/>
              </a:lnSpc>
            </a:pPr>
            <a:r>
              <a:rPr lang="en-US" sz="6000" b="1" dirty="0" err="1">
                <a:solidFill>
                  <a:srgbClr val="0B3550"/>
                </a:solidFill>
                <a:latin typeface="Poppins Bold"/>
                <a:ea typeface="Poppins Bold"/>
                <a:cs typeface="Poppins Bold"/>
                <a:sym typeface="Poppins Bold"/>
              </a:rPr>
              <a:t>Evaluasi</a:t>
            </a:r>
            <a:r>
              <a:rPr lang="en-US" sz="6000" b="1" dirty="0">
                <a:solidFill>
                  <a:srgbClr val="0B3550"/>
                </a:solidFill>
                <a:latin typeface="Poppins Bold"/>
                <a:ea typeface="Poppins Bold"/>
                <a:cs typeface="Poppins Bold"/>
                <a:sym typeface="Poppins Bold"/>
              </a:rPr>
              <a:t> </a:t>
            </a:r>
            <a:r>
              <a:rPr lang="en-US" sz="6000" b="1" dirty="0" err="1">
                <a:solidFill>
                  <a:srgbClr val="0B3550"/>
                </a:solidFill>
                <a:latin typeface="Poppins Bold"/>
                <a:ea typeface="Poppins Bold"/>
                <a:cs typeface="Poppins Bold"/>
                <a:sym typeface="Poppins Bold"/>
              </a:rPr>
              <a:t>augmentasi</a:t>
            </a:r>
            <a:r>
              <a:rPr lang="en-US" sz="6000" b="1" dirty="0">
                <a:solidFill>
                  <a:srgbClr val="0B3550"/>
                </a:solidFill>
                <a:latin typeface="Poppins Bold"/>
                <a:ea typeface="Poppins Bold"/>
                <a:cs typeface="Poppins Bold"/>
                <a:sym typeface="Poppins Bold"/>
              </a:rPr>
              <a:t> (1/5)</a:t>
            </a:r>
          </a:p>
        </p:txBody>
      </p:sp>
      <p:sp>
        <p:nvSpPr>
          <p:cNvPr id="4" name="Freeform 4"/>
          <p:cNvSpPr/>
          <p:nvPr/>
        </p:nvSpPr>
        <p:spPr>
          <a:xfrm>
            <a:off x="16283908" y="376686"/>
            <a:ext cx="1460082" cy="1460082"/>
          </a:xfrm>
          <a:custGeom>
            <a:avLst/>
            <a:gdLst/>
            <a:ahLst/>
            <a:cxnLst/>
            <a:rect l="l" t="t" r="r" b="b"/>
            <a:pathLst>
              <a:path w="1460082" h="1460082">
                <a:moveTo>
                  <a:pt x="0" y="0"/>
                </a:moveTo>
                <a:lnTo>
                  <a:pt x="1460082" y="0"/>
                </a:lnTo>
                <a:lnTo>
                  <a:pt x="1460082" y="1460082"/>
                </a:lnTo>
                <a:lnTo>
                  <a:pt x="0" y="1460082"/>
                </a:lnTo>
                <a:lnTo>
                  <a:pt x="0" y="0"/>
                </a:lnTo>
                <a:close/>
              </a:path>
            </a:pathLst>
          </a:custGeom>
          <a:blipFill>
            <a:blip r:embed="rId3"/>
            <a:stretch>
              <a:fillRect/>
            </a:stretch>
          </a:blipFill>
        </p:spPr>
        <p:txBody>
          <a:bodyPr/>
          <a:lstStyle/>
          <a:p>
            <a:endParaRPr lang="en-ID"/>
          </a:p>
        </p:txBody>
      </p:sp>
      <p:sp>
        <p:nvSpPr>
          <p:cNvPr id="5" name="Freeform 5"/>
          <p:cNvSpPr/>
          <p:nvPr/>
        </p:nvSpPr>
        <p:spPr>
          <a:xfrm>
            <a:off x="1344923" y="3613210"/>
            <a:ext cx="5118167" cy="4347283"/>
          </a:xfrm>
          <a:custGeom>
            <a:avLst/>
            <a:gdLst/>
            <a:ahLst/>
            <a:cxnLst/>
            <a:rect l="l" t="t" r="r" b="b"/>
            <a:pathLst>
              <a:path w="5118167" h="4347283">
                <a:moveTo>
                  <a:pt x="0" y="0"/>
                </a:moveTo>
                <a:lnTo>
                  <a:pt x="5118167" y="0"/>
                </a:lnTo>
                <a:lnTo>
                  <a:pt x="5118167" y="4347283"/>
                </a:lnTo>
                <a:lnTo>
                  <a:pt x="0" y="4347283"/>
                </a:lnTo>
                <a:lnTo>
                  <a:pt x="0" y="0"/>
                </a:lnTo>
                <a:close/>
              </a:path>
            </a:pathLst>
          </a:custGeom>
          <a:blipFill>
            <a:blip r:embed="rId4"/>
            <a:stretch>
              <a:fillRect/>
            </a:stretch>
          </a:blipFill>
        </p:spPr>
        <p:txBody>
          <a:bodyPr/>
          <a:lstStyle/>
          <a:p>
            <a:endParaRPr lang="en-ID"/>
          </a:p>
        </p:txBody>
      </p:sp>
      <p:sp>
        <p:nvSpPr>
          <p:cNvPr id="6" name="TextBox 6"/>
          <p:cNvSpPr txBox="1"/>
          <p:nvPr/>
        </p:nvSpPr>
        <p:spPr>
          <a:xfrm>
            <a:off x="17204993" y="9572077"/>
            <a:ext cx="914550" cy="409575"/>
          </a:xfrm>
          <a:prstGeom prst="rect">
            <a:avLst/>
          </a:prstGeom>
        </p:spPr>
        <p:txBody>
          <a:bodyPr lIns="0" tIns="0" rIns="0" bIns="0" rtlCol="0" anchor="t">
            <a:spAutoFit/>
          </a:bodyPr>
          <a:lstStyle/>
          <a:p>
            <a:pPr algn="r">
              <a:lnSpc>
                <a:spcPts val="3120"/>
              </a:lnSpc>
            </a:pPr>
            <a:r>
              <a:rPr lang="en-US" sz="2600">
                <a:solidFill>
                  <a:srgbClr val="0B3550"/>
                </a:solidFill>
                <a:latin typeface="Arimo"/>
                <a:ea typeface="Arimo"/>
                <a:cs typeface="Arimo"/>
                <a:sym typeface="Arimo"/>
              </a:rPr>
              <a:t>25</a:t>
            </a:r>
          </a:p>
        </p:txBody>
      </p:sp>
      <p:sp>
        <p:nvSpPr>
          <p:cNvPr id="7" name="TextBox 7"/>
          <p:cNvSpPr txBox="1"/>
          <p:nvPr/>
        </p:nvSpPr>
        <p:spPr>
          <a:xfrm>
            <a:off x="6901240" y="2070325"/>
            <a:ext cx="3962796" cy="462534"/>
          </a:xfrm>
          <a:prstGeom prst="rect">
            <a:avLst/>
          </a:prstGeom>
        </p:spPr>
        <p:txBody>
          <a:bodyPr lIns="0" tIns="0" rIns="0" bIns="0" rtlCol="0" anchor="t">
            <a:spAutoFit/>
          </a:bodyPr>
          <a:lstStyle/>
          <a:p>
            <a:pPr algn="ctr">
              <a:lnSpc>
                <a:spcPts val="3888"/>
              </a:lnSpc>
            </a:pPr>
            <a:r>
              <a:rPr lang="en-US" sz="2400">
                <a:solidFill>
                  <a:srgbClr val="000000"/>
                </a:solidFill>
                <a:latin typeface="Barlow"/>
                <a:ea typeface="Barlow"/>
                <a:cs typeface="Barlow"/>
                <a:sym typeface="Barlow"/>
              </a:rPr>
              <a:t>Aroma profile</a:t>
            </a:r>
          </a:p>
        </p:txBody>
      </p:sp>
      <p:sp>
        <p:nvSpPr>
          <p:cNvPr id="8" name="Freeform 8"/>
          <p:cNvSpPr/>
          <p:nvPr/>
        </p:nvSpPr>
        <p:spPr>
          <a:xfrm>
            <a:off x="6901240" y="3613210"/>
            <a:ext cx="4928605" cy="4347283"/>
          </a:xfrm>
          <a:custGeom>
            <a:avLst/>
            <a:gdLst/>
            <a:ahLst/>
            <a:cxnLst/>
            <a:rect l="l" t="t" r="r" b="b"/>
            <a:pathLst>
              <a:path w="4928605" h="4347283">
                <a:moveTo>
                  <a:pt x="0" y="0"/>
                </a:moveTo>
                <a:lnTo>
                  <a:pt x="4928605" y="0"/>
                </a:lnTo>
                <a:lnTo>
                  <a:pt x="4928605" y="4347283"/>
                </a:lnTo>
                <a:lnTo>
                  <a:pt x="0" y="4347283"/>
                </a:lnTo>
                <a:lnTo>
                  <a:pt x="0" y="0"/>
                </a:lnTo>
                <a:close/>
              </a:path>
            </a:pathLst>
          </a:custGeom>
          <a:blipFill>
            <a:blip r:embed="rId5"/>
            <a:stretch>
              <a:fillRect/>
            </a:stretch>
          </a:blipFill>
        </p:spPr>
        <p:txBody>
          <a:bodyPr/>
          <a:lstStyle/>
          <a:p>
            <a:endParaRPr lang="en-ID"/>
          </a:p>
        </p:txBody>
      </p:sp>
      <p:sp>
        <p:nvSpPr>
          <p:cNvPr id="9" name="Freeform 9"/>
          <p:cNvSpPr/>
          <p:nvPr/>
        </p:nvSpPr>
        <p:spPr>
          <a:xfrm>
            <a:off x="12271567" y="3613210"/>
            <a:ext cx="4933426" cy="4347283"/>
          </a:xfrm>
          <a:custGeom>
            <a:avLst/>
            <a:gdLst/>
            <a:ahLst/>
            <a:cxnLst/>
            <a:rect l="l" t="t" r="r" b="b"/>
            <a:pathLst>
              <a:path w="4933426" h="4347283">
                <a:moveTo>
                  <a:pt x="0" y="0"/>
                </a:moveTo>
                <a:lnTo>
                  <a:pt x="4933426" y="0"/>
                </a:lnTo>
                <a:lnTo>
                  <a:pt x="4933426" y="4347283"/>
                </a:lnTo>
                <a:lnTo>
                  <a:pt x="0" y="4347283"/>
                </a:lnTo>
                <a:lnTo>
                  <a:pt x="0" y="0"/>
                </a:lnTo>
                <a:close/>
              </a:path>
            </a:pathLst>
          </a:custGeom>
          <a:blipFill>
            <a:blip r:embed="rId6"/>
            <a:stretch>
              <a:fillRect l="-1190" r="-1190"/>
            </a:stretch>
          </a:blipFill>
        </p:spPr>
        <p:txBody>
          <a:bodyPr/>
          <a:lstStyle/>
          <a:p>
            <a:endParaRPr lang="en-ID"/>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TextBox 3"/>
          <p:cNvSpPr txBox="1"/>
          <p:nvPr/>
        </p:nvSpPr>
        <p:spPr>
          <a:xfrm>
            <a:off x="1531425" y="914800"/>
            <a:ext cx="15225150" cy="923330"/>
          </a:xfrm>
          <a:prstGeom prst="rect">
            <a:avLst/>
          </a:prstGeom>
        </p:spPr>
        <p:txBody>
          <a:bodyPr lIns="0" tIns="0" rIns="0" bIns="0" rtlCol="0" anchor="t">
            <a:spAutoFit/>
          </a:bodyPr>
          <a:lstStyle/>
          <a:p>
            <a:pPr algn="ctr">
              <a:lnSpc>
                <a:spcPts val="7200"/>
              </a:lnSpc>
            </a:pPr>
            <a:r>
              <a:rPr lang="en-US" sz="6000" b="1" dirty="0" err="1">
                <a:solidFill>
                  <a:srgbClr val="0B3550"/>
                </a:solidFill>
                <a:latin typeface="Poppins Bold"/>
                <a:ea typeface="Poppins Bold"/>
                <a:cs typeface="Poppins Bold"/>
                <a:sym typeface="Poppins Bold"/>
              </a:rPr>
              <a:t>Evaluasi</a:t>
            </a:r>
            <a:r>
              <a:rPr lang="en-US" sz="6000" b="1" dirty="0">
                <a:solidFill>
                  <a:srgbClr val="0B3550"/>
                </a:solidFill>
                <a:latin typeface="Poppins Bold"/>
                <a:ea typeface="Poppins Bold"/>
                <a:cs typeface="Poppins Bold"/>
                <a:sym typeface="Poppins Bold"/>
              </a:rPr>
              <a:t> </a:t>
            </a:r>
            <a:r>
              <a:rPr lang="en-US" sz="6000" b="1" dirty="0" err="1">
                <a:solidFill>
                  <a:srgbClr val="0B3550"/>
                </a:solidFill>
                <a:latin typeface="Poppins Bold"/>
                <a:ea typeface="Poppins Bold"/>
                <a:cs typeface="Poppins Bold"/>
                <a:sym typeface="Poppins Bold"/>
              </a:rPr>
              <a:t>augmentasi</a:t>
            </a:r>
            <a:r>
              <a:rPr lang="en-US" sz="6000" b="1" dirty="0">
                <a:solidFill>
                  <a:srgbClr val="0B3550"/>
                </a:solidFill>
                <a:latin typeface="Poppins Bold"/>
                <a:ea typeface="Poppins Bold"/>
                <a:cs typeface="Poppins Bold"/>
                <a:sym typeface="Poppins Bold"/>
              </a:rPr>
              <a:t> (2/5)</a:t>
            </a:r>
          </a:p>
        </p:txBody>
      </p:sp>
      <p:sp>
        <p:nvSpPr>
          <p:cNvPr id="4" name="Freeform 4"/>
          <p:cNvSpPr/>
          <p:nvPr/>
        </p:nvSpPr>
        <p:spPr>
          <a:xfrm>
            <a:off x="16283908" y="376686"/>
            <a:ext cx="1460082" cy="1460082"/>
          </a:xfrm>
          <a:custGeom>
            <a:avLst/>
            <a:gdLst/>
            <a:ahLst/>
            <a:cxnLst/>
            <a:rect l="l" t="t" r="r" b="b"/>
            <a:pathLst>
              <a:path w="1460082" h="1460082">
                <a:moveTo>
                  <a:pt x="0" y="0"/>
                </a:moveTo>
                <a:lnTo>
                  <a:pt x="1460082" y="0"/>
                </a:lnTo>
                <a:lnTo>
                  <a:pt x="1460082" y="1460082"/>
                </a:lnTo>
                <a:lnTo>
                  <a:pt x="0" y="1460082"/>
                </a:lnTo>
                <a:lnTo>
                  <a:pt x="0" y="0"/>
                </a:lnTo>
                <a:close/>
              </a:path>
            </a:pathLst>
          </a:custGeom>
          <a:blipFill>
            <a:blip r:embed="rId3"/>
            <a:stretch>
              <a:fillRect/>
            </a:stretch>
          </a:blipFill>
        </p:spPr>
        <p:txBody>
          <a:bodyPr/>
          <a:lstStyle/>
          <a:p>
            <a:endParaRPr lang="en-ID"/>
          </a:p>
        </p:txBody>
      </p:sp>
      <p:sp>
        <p:nvSpPr>
          <p:cNvPr id="5" name="Freeform 5"/>
          <p:cNvSpPr/>
          <p:nvPr/>
        </p:nvSpPr>
        <p:spPr>
          <a:xfrm>
            <a:off x="912300" y="3264355"/>
            <a:ext cx="5118167" cy="4347283"/>
          </a:xfrm>
          <a:custGeom>
            <a:avLst/>
            <a:gdLst/>
            <a:ahLst/>
            <a:cxnLst/>
            <a:rect l="l" t="t" r="r" b="b"/>
            <a:pathLst>
              <a:path w="5118167" h="4347283">
                <a:moveTo>
                  <a:pt x="0" y="0"/>
                </a:moveTo>
                <a:lnTo>
                  <a:pt x="5118167" y="0"/>
                </a:lnTo>
                <a:lnTo>
                  <a:pt x="5118167" y="4347282"/>
                </a:lnTo>
                <a:lnTo>
                  <a:pt x="0" y="4347282"/>
                </a:lnTo>
                <a:lnTo>
                  <a:pt x="0" y="0"/>
                </a:lnTo>
                <a:close/>
              </a:path>
            </a:pathLst>
          </a:custGeom>
          <a:blipFill>
            <a:blip r:embed="rId4"/>
            <a:stretch>
              <a:fillRect/>
            </a:stretch>
          </a:blipFill>
        </p:spPr>
        <p:txBody>
          <a:bodyPr/>
          <a:lstStyle/>
          <a:p>
            <a:endParaRPr lang="en-ID"/>
          </a:p>
        </p:txBody>
      </p:sp>
      <p:sp>
        <p:nvSpPr>
          <p:cNvPr id="6" name="Freeform 6"/>
          <p:cNvSpPr/>
          <p:nvPr/>
        </p:nvSpPr>
        <p:spPr>
          <a:xfrm>
            <a:off x="6649592" y="3277130"/>
            <a:ext cx="5084040" cy="4366584"/>
          </a:xfrm>
          <a:custGeom>
            <a:avLst/>
            <a:gdLst/>
            <a:ahLst/>
            <a:cxnLst/>
            <a:rect l="l" t="t" r="r" b="b"/>
            <a:pathLst>
              <a:path w="5084040" h="4366584">
                <a:moveTo>
                  <a:pt x="0" y="0"/>
                </a:moveTo>
                <a:lnTo>
                  <a:pt x="5084040" y="0"/>
                </a:lnTo>
                <a:lnTo>
                  <a:pt x="5084040" y="4366584"/>
                </a:lnTo>
                <a:lnTo>
                  <a:pt x="0" y="4366584"/>
                </a:lnTo>
                <a:lnTo>
                  <a:pt x="0" y="0"/>
                </a:lnTo>
                <a:close/>
              </a:path>
            </a:pathLst>
          </a:custGeom>
          <a:blipFill>
            <a:blip r:embed="rId5"/>
            <a:stretch>
              <a:fillRect/>
            </a:stretch>
          </a:blipFill>
        </p:spPr>
        <p:txBody>
          <a:bodyPr/>
          <a:lstStyle/>
          <a:p>
            <a:endParaRPr lang="en-ID"/>
          </a:p>
        </p:txBody>
      </p:sp>
      <p:sp>
        <p:nvSpPr>
          <p:cNvPr id="7" name="Freeform 7"/>
          <p:cNvSpPr/>
          <p:nvPr/>
        </p:nvSpPr>
        <p:spPr>
          <a:xfrm>
            <a:off x="12355393" y="3264355"/>
            <a:ext cx="4903907" cy="4379359"/>
          </a:xfrm>
          <a:custGeom>
            <a:avLst/>
            <a:gdLst/>
            <a:ahLst/>
            <a:cxnLst/>
            <a:rect l="l" t="t" r="r" b="b"/>
            <a:pathLst>
              <a:path w="4903907" h="4379359">
                <a:moveTo>
                  <a:pt x="0" y="0"/>
                </a:moveTo>
                <a:lnTo>
                  <a:pt x="4903907" y="0"/>
                </a:lnTo>
                <a:lnTo>
                  <a:pt x="4903907" y="4379359"/>
                </a:lnTo>
                <a:lnTo>
                  <a:pt x="0" y="4379359"/>
                </a:lnTo>
                <a:lnTo>
                  <a:pt x="0" y="0"/>
                </a:lnTo>
                <a:close/>
              </a:path>
            </a:pathLst>
          </a:custGeom>
          <a:blipFill>
            <a:blip r:embed="rId6"/>
            <a:stretch>
              <a:fillRect/>
            </a:stretch>
          </a:blipFill>
        </p:spPr>
        <p:txBody>
          <a:bodyPr/>
          <a:lstStyle/>
          <a:p>
            <a:endParaRPr lang="en-ID"/>
          </a:p>
        </p:txBody>
      </p:sp>
      <p:sp>
        <p:nvSpPr>
          <p:cNvPr id="8" name="TextBox 8"/>
          <p:cNvSpPr txBox="1"/>
          <p:nvPr/>
        </p:nvSpPr>
        <p:spPr>
          <a:xfrm>
            <a:off x="17204993" y="9572077"/>
            <a:ext cx="914550" cy="409575"/>
          </a:xfrm>
          <a:prstGeom prst="rect">
            <a:avLst/>
          </a:prstGeom>
        </p:spPr>
        <p:txBody>
          <a:bodyPr lIns="0" tIns="0" rIns="0" bIns="0" rtlCol="0" anchor="t">
            <a:spAutoFit/>
          </a:bodyPr>
          <a:lstStyle/>
          <a:p>
            <a:pPr algn="r">
              <a:lnSpc>
                <a:spcPts val="3120"/>
              </a:lnSpc>
            </a:pPr>
            <a:r>
              <a:rPr lang="en-US" sz="2600">
                <a:solidFill>
                  <a:srgbClr val="0B3550"/>
                </a:solidFill>
                <a:latin typeface="Arimo"/>
                <a:ea typeface="Arimo"/>
                <a:cs typeface="Arimo"/>
                <a:sym typeface="Arimo"/>
              </a:rPr>
              <a:t>26</a:t>
            </a:r>
          </a:p>
        </p:txBody>
      </p:sp>
      <p:sp>
        <p:nvSpPr>
          <p:cNvPr id="9" name="TextBox 9"/>
          <p:cNvSpPr txBox="1"/>
          <p:nvPr/>
        </p:nvSpPr>
        <p:spPr>
          <a:xfrm>
            <a:off x="6901240" y="2070325"/>
            <a:ext cx="3962796" cy="462534"/>
          </a:xfrm>
          <a:prstGeom prst="rect">
            <a:avLst/>
          </a:prstGeom>
        </p:spPr>
        <p:txBody>
          <a:bodyPr lIns="0" tIns="0" rIns="0" bIns="0" rtlCol="0" anchor="t">
            <a:spAutoFit/>
          </a:bodyPr>
          <a:lstStyle/>
          <a:p>
            <a:pPr algn="ctr">
              <a:lnSpc>
                <a:spcPts val="3888"/>
              </a:lnSpc>
            </a:pPr>
            <a:r>
              <a:rPr lang="en-US" sz="2400">
                <a:solidFill>
                  <a:srgbClr val="000000"/>
                </a:solidFill>
                <a:latin typeface="Barlow"/>
                <a:ea typeface="Barlow"/>
                <a:cs typeface="Barlow"/>
                <a:sym typeface="Barlow"/>
              </a:rPr>
              <a:t>Aroma profile Q1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TextBox 3"/>
          <p:cNvSpPr txBox="1"/>
          <p:nvPr/>
        </p:nvSpPr>
        <p:spPr>
          <a:xfrm>
            <a:off x="1531425" y="914800"/>
            <a:ext cx="15225150" cy="923330"/>
          </a:xfrm>
          <a:prstGeom prst="rect">
            <a:avLst/>
          </a:prstGeom>
        </p:spPr>
        <p:txBody>
          <a:bodyPr lIns="0" tIns="0" rIns="0" bIns="0" rtlCol="0" anchor="t">
            <a:spAutoFit/>
          </a:bodyPr>
          <a:lstStyle/>
          <a:p>
            <a:pPr algn="ctr">
              <a:lnSpc>
                <a:spcPts val="7200"/>
              </a:lnSpc>
            </a:pPr>
            <a:r>
              <a:rPr lang="en-US" sz="6000" b="1" dirty="0" err="1">
                <a:solidFill>
                  <a:srgbClr val="0B3550"/>
                </a:solidFill>
                <a:latin typeface="Poppins Bold"/>
                <a:ea typeface="Poppins Bold"/>
                <a:cs typeface="Poppins Bold"/>
                <a:sym typeface="Poppins Bold"/>
              </a:rPr>
              <a:t>Evaluasi</a:t>
            </a:r>
            <a:r>
              <a:rPr lang="en-US" sz="6000" b="1" dirty="0">
                <a:solidFill>
                  <a:srgbClr val="0B3550"/>
                </a:solidFill>
                <a:latin typeface="Poppins Bold"/>
                <a:ea typeface="Poppins Bold"/>
                <a:cs typeface="Poppins Bold"/>
                <a:sym typeface="Poppins Bold"/>
              </a:rPr>
              <a:t> </a:t>
            </a:r>
            <a:r>
              <a:rPr lang="en-US" sz="6000" b="1" dirty="0" err="1">
                <a:solidFill>
                  <a:srgbClr val="0B3550"/>
                </a:solidFill>
                <a:latin typeface="Poppins Bold"/>
                <a:ea typeface="Poppins Bold"/>
                <a:cs typeface="Poppins Bold"/>
                <a:sym typeface="Poppins Bold"/>
              </a:rPr>
              <a:t>augmentasi</a:t>
            </a:r>
            <a:r>
              <a:rPr lang="en-US" sz="6000" b="1" dirty="0">
                <a:solidFill>
                  <a:srgbClr val="0B3550"/>
                </a:solidFill>
                <a:latin typeface="Poppins Bold"/>
                <a:ea typeface="Poppins Bold"/>
                <a:cs typeface="Poppins Bold"/>
                <a:sym typeface="Poppins Bold"/>
              </a:rPr>
              <a:t> (3/5)</a:t>
            </a:r>
          </a:p>
        </p:txBody>
      </p:sp>
      <p:sp>
        <p:nvSpPr>
          <p:cNvPr id="4" name="Freeform 4"/>
          <p:cNvSpPr/>
          <p:nvPr/>
        </p:nvSpPr>
        <p:spPr>
          <a:xfrm>
            <a:off x="16283908" y="376686"/>
            <a:ext cx="1460082" cy="1460082"/>
          </a:xfrm>
          <a:custGeom>
            <a:avLst/>
            <a:gdLst/>
            <a:ahLst/>
            <a:cxnLst/>
            <a:rect l="l" t="t" r="r" b="b"/>
            <a:pathLst>
              <a:path w="1460082" h="1460082">
                <a:moveTo>
                  <a:pt x="0" y="0"/>
                </a:moveTo>
                <a:lnTo>
                  <a:pt x="1460082" y="0"/>
                </a:lnTo>
                <a:lnTo>
                  <a:pt x="1460082" y="1460082"/>
                </a:lnTo>
                <a:lnTo>
                  <a:pt x="0" y="1460082"/>
                </a:lnTo>
                <a:lnTo>
                  <a:pt x="0" y="0"/>
                </a:lnTo>
                <a:close/>
              </a:path>
            </a:pathLst>
          </a:custGeom>
          <a:blipFill>
            <a:blip r:embed="rId3"/>
            <a:stretch>
              <a:fillRect/>
            </a:stretch>
          </a:blipFill>
        </p:spPr>
        <p:txBody>
          <a:bodyPr/>
          <a:lstStyle/>
          <a:p>
            <a:endParaRPr lang="en-ID"/>
          </a:p>
        </p:txBody>
      </p:sp>
      <p:sp>
        <p:nvSpPr>
          <p:cNvPr id="5" name="Freeform 5"/>
          <p:cNvSpPr/>
          <p:nvPr/>
        </p:nvSpPr>
        <p:spPr>
          <a:xfrm>
            <a:off x="788760" y="3246007"/>
            <a:ext cx="5257902" cy="4637739"/>
          </a:xfrm>
          <a:custGeom>
            <a:avLst/>
            <a:gdLst/>
            <a:ahLst/>
            <a:cxnLst/>
            <a:rect l="l" t="t" r="r" b="b"/>
            <a:pathLst>
              <a:path w="5257902" h="4637739">
                <a:moveTo>
                  <a:pt x="0" y="0"/>
                </a:moveTo>
                <a:lnTo>
                  <a:pt x="5257902" y="0"/>
                </a:lnTo>
                <a:lnTo>
                  <a:pt x="5257902" y="4637740"/>
                </a:lnTo>
                <a:lnTo>
                  <a:pt x="0" y="4637740"/>
                </a:lnTo>
                <a:lnTo>
                  <a:pt x="0" y="0"/>
                </a:lnTo>
                <a:close/>
              </a:path>
            </a:pathLst>
          </a:custGeom>
          <a:blipFill>
            <a:blip r:embed="rId4"/>
            <a:stretch>
              <a:fillRect/>
            </a:stretch>
          </a:blipFill>
        </p:spPr>
        <p:txBody>
          <a:bodyPr/>
          <a:lstStyle/>
          <a:p>
            <a:endParaRPr lang="en-ID"/>
          </a:p>
        </p:txBody>
      </p:sp>
      <p:sp>
        <p:nvSpPr>
          <p:cNvPr id="6" name="Freeform 6"/>
          <p:cNvSpPr/>
          <p:nvPr/>
        </p:nvSpPr>
        <p:spPr>
          <a:xfrm>
            <a:off x="6465762" y="3229977"/>
            <a:ext cx="5356475" cy="4653770"/>
          </a:xfrm>
          <a:custGeom>
            <a:avLst/>
            <a:gdLst/>
            <a:ahLst/>
            <a:cxnLst/>
            <a:rect l="l" t="t" r="r" b="b"/>
            <a:pathLst>
              <a:path w="5356475" h="4653770">
                <a:moveTo>
                  <a:pt x="0" y="0"/>
                </a:moveTo>
                <a:lnTo>
                  <a:pt x="5356476" y="0"/>
                </a:lnTo>
                <a:lnTo>
                  <a:pt x="5356476" y="4653770"/>
                </a:lnTo>
                <a:lnTo>
                  <a:pt x="0" y="4653770"/>
                </a:lnTo>
                <a:lnTo>
                  <a:pt x="0" y="0"/>
                </a:lnTo>
                <a:close/>
              </a:path>
            </a:pathLst>
          </a:custGeom>
          <a:blipFill>
            <a:blip r:embed="rId5"/>
            <a:stretch>
              <a:fillRect/>
            </a:stretch>
          </a:blipFill>
        </p:spPr>
        <p:txBody>
          <a:bodyPr/>
          <a:lstStyle/>
          <a:p>
            <a:endParaRPr lang="en-ID"/>
          </a:p>
        </p:txBody>
      </p:sp>
      <p:sp>
        <p:nvSpPr>
          <p:cNvPr id="7" name="Freeform 7"/>
          <p:cNvSpPr/>
          <p:nvPr/>
        </p:nvSpPr>
        <p:spPr>
          <a:xfrm>
            <a:off x="12239055" y="3188972"/>
            <a:ext cx="5156959" cy="4678744"/>
          </a:xfrm>
          <a:custGeom>
            <a:avLst/>
            <a:gdLst/>
            <a:ahLst/>
            <a:cxnLst/>
            <a:rect l="l" t="t" r="r" b="b"/>
            <a:pathLst>
              <a:path w="5156959" h="4678744">
                <a:moveTo>
                  <a:pt x="0" y="0"/>
                </a:moveTo>
                <a:lnTo>
                  <a:pt x="5156959" y="0"/>
                </a:lnTo>
                <a:lnTo>
                  <a:pt x="5156959" y="4678744"/>
                </a:lnTo>
                <a:lnTo>
                  <a:pt x="0" y="4678744"/>
                </a:lnTo>
                <a:lnTo>
                  <a:pt x="0" y="0"/>
                </a:lnTo>
                <a:close/>
              </a:path>
            </a:pathLst>
          </a:custGeom>
          <a:blipFill>
            <a:blip r:embed="rId6"/>
            <a:stretch>
              <a:fillRect/>
            </a:stretch>
          </a:blipFill>
        </p:spPr>
        <p:txBody>
          <a:bodyPr/>
          <a:lstStyle/>
          <a:p>
            <a:endParaRPr lang="en-ID"/>
          </a:p>
        </p:txBody>
      </p:sp>
      <p:sp>
        <p:nvSpPr>
          <p:cNvPr id="8" name="TextBox 8"/>
          <p:cNvSpPr txBox="1"/>
          <p:nvPr/>
        </p:nvSpPr>
        <p:spPr>
          <a:xfrm>
            <a:off x="17204993" y="9572077"/>
            <a:ext cx="914550" cy="409575"/>
          </a:xfrm>
          <a:prstGeom prst="rect">
            <a:avLst/>
          </a:prstGeom>
        </p:spPr>
        <p:txBody>
          <a:bodyPr lIns="0" tIns="0" rIns="0" bIns="0" rtlCol="0" anchor="t">
            <a:spAutoFit/>
          </a:bodyPr>
          <a:lstStyle/>
          <a:p>
            <a:pPr algn="r">
              <a:lnSpc>
                <a:spcPts val="3120"/>
              </a:lnSpc>
            </a:pPr>
            <a:r>
              <a:rPr lang="en-US" sz="2600">
                <a:solidFill>
                  <a:srgbClr val="0B3550"/>
                </a:solidFill>
                <a:latin typeface="Arimo"/>
                <a:ea typeface="Arimo"/>
                <a:cs typeface="Arimo"/>
                <a:sym typeface="Arimo"/>
              </a:rPr>
              <a:t>27</a:t>
            </a:r>
          </a:p>
        </p:txBody>
      </p:sp>
      <p:sp>
        <p:nvSpPr>
          <p:cNvPr id="9" name="TextBox 9"/>
          <p:cNvSpPr txBox="1"/>
          <p:nvPr/>
        </p:nvSpPr>
        <p:spPr>
          <a:xfrm>
            <a:off x="6901240" y="2070325"/>
            <a:ext cx="3962796" cy="462534"/>
          </a:xfrm>
          <a:prstGeom prst="rect">
            <a:avLst/>
          </a:prstGeom>
        </p:spPr>
        <p:txBody>
          <a:bodyPr lIns="0" tIns="0" rIns="0" bIns="0" rtlCol="0" anchor="t">
            <a:spAutoFit/>
          </a:bodyPr>
          <a:lstStyle/>
          <a:p>
            <a:pPr algn="ctr">
              <a:lnSpc>
                <a:spcPts val="3888"/>
              </a:lnSpc>
            </a:pPr>
            <a:r>
              <a:rPr lang="en-US" sz="2400">
                <a:solidFill>
                  <a:srgbClr val="000000"/>
                </a:solidFill>
                <a:latin typeface="Barlow"/>
                <a:ea typeface="Barlow"/>
                <a:cs typeface="Barlow"/>
                <a:sym typeface="Barlow"/>
              </a:rPr>
              <a:t>Aroma profile Q2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TextBox 3"/>
          <p:cNvSpPr txBox="1"/>
          <p:nvPr/>
        </p:nvSpPr>
        <p:spPr>
          <a:xfrm>
            <a:off x="1531425" y="914800"/>
            <a:ext cx="15225150" cy="923330"/>
          </a:xfrm>
          <a:prstGeom prst="rect">
            <a:avLst/>
          </a:prstGeom>
        </p:spPr>
        <p:txBody>
          <a:bodyPr lIns="0" tIns="0" rIns="0" bIns="0" rtlCol="0" anchor="t">
            <a:spAutoFit/>
          </a:bodyPr>
          <a:lstStyle/>
          <a:p>
            <a:pPr algn="ctr">
              <a:lnSpc>
                <a:spcPts val="7200"/>
              </a:lnSpc>
            </a:pPr>
            <a:r>
              <a:rPr lang="en-US" sz="6000" b="1" dirty="0" err="1">
                <a:solidFill>
                  <a:srgbClr val="0B3550"/>
                </a:solidFill>
                <a:latin typeface="Poppins Bold"/>
                <a:ea typeface="Poppins Bold"/>
                <a:cs typeface="Poppins Bold"/>
                <a:sym typeface="Poppins Bold"/>
              </a:rPr>
              <a:t>Evaluasi</a:t>
            </a:r>
            <a:r>
              <a:rPr lang="en-US" sz="6000" b="1" dirty="0">
                <a:solidFill>
                  <a:srgbClr val="0B3550"/>
                </a:solidFill>
                <a:latin typeface="Poppins Bold"/>
                <a:ea typeface="Poppins Bold"/>
                <a:cs typeface="Poppins Bold"/>
                <a:sym typeface="Poppins Bold"/>
              </a:rPr>
              <a:t> </a:t>
            </a:r>
            <a:r>
              <a:rPr lang="en-US" sz="6000" b="1" dirty="0" err="1">
                <a:solidFill>
                  <a:srgbClr val="0B3550"/>
                </a:solidFill>
                <a:latin typeface="Poppins Bold"/>
                <a:ea typeface="Poppins Bold"/>
                <a:cs typeface="Poppins Bold"/>
                <a:sym typeface="Poppins Bold"/>
              </a:rPr>
              <a:t>augmentasi</a:t>
            </a:r>
            <a:r>
              <a:rPr lang="en-US" sz="6000" b="1" dirty="0">
                <a:solidFill>
                  <a:srgbClr val="0B3550"/>
                </a:solidFill>
                <a:latin typeface="Poppins Bold"/>
                <a:ea typeface="Poppins Bold"/>
                <a:cs typeface="Poppins Bold"/>
                <a:sym typeface="Poppins Bold"/>
              </a:rPr>
              <a:t> (4/5)</a:t>
            </a:r>
          </a:p>
        </p:txBody>
      </p:sp>
      <p:sp>
        <p:nvSpPr>
          <p:cNvPr id="4" name="Freeform 4"/>
          <p:cNvSpPr/>
          <p:nvPr/>
        </p:nvSpPr>
        <p:spPr>
          <a:xfrm>
            <a:off x="16283908" y="376686"/>
            <a:ext cx="1460082" cy="1460082"/>
          </a:xfrm>
          <a:custGeom>
            <a:avLst/>
            <a:gdLst/>
            <a:ahLst/>
            <a:cxnLst/>
            <a:rect l="l" t="t" r="r" b="b"/>
            <a:pathLst>
              <a:path w="1460082" h="1460082">
                <a:moveTo>
                  <a:pt x="0" y="0"/>
                </a:moveTo>
                <a:lnTo>
                  <a:pt x="1460082" y="0"/>
                </a:lnTo>
                <a:lnTo>
                  <a:pt x="1460082" y="1460082"/>
                </a:lnTo>
                <a:lnTo>
                  <a:pt x="0" y="1460082"/>
                </a:lnTo>
                <a:lnTo>
                  <a:pt x="0" y="0"/>
                </a:lnTo>
                <a:close/>
              </a:path>
            </a:pathLst>
          </a:custGeom>
          <a:blipFill>
            <a:blip r:embed="rId3"/>
            <a:stretch>
              <a:fillRect/>
            </a:stretch>
          </a:blipFill>
        </p:spPr>
        <p:txBody>
          <a:bodyPr/>
          <a:lstStyle/>
          <a:p>
            <a:endParaRPr lang="en-ID"/>
          </a:p>
        </p:txBody>
      </p:sp>
      <p:sp>
        <p:nvSpPr>
          <p:cNvPr id="5" name="Freeform 5"/>
          <p:cNvSpPr/>
          <p:nvPr/>
        </p:nvSpPr>
        <p:spPr>
          <a:xfrm>
            <a:off x="410385" y="3241630"/>
            <a:ext cx="5630726" cy="4961736"/>
          </a:xfrm>
          <a:custGeom>
            <a:avLst/>
            <a:gdLst/>
            <a:ahLst/>
            <a:cxnLst/>
            <a:rect l="l" t="t" r="r" b="b"/>
            <a:pathLst>
              <a:path w="5630726" h="4961736">
                <a:moveTo>
                  <a:pt x="0" y="0"/>
                </a:moveTo>
                <a:lnTo>
                  <a:pt x="5630726" y="0"/>
                </a:lnTo>
                <a:lnTo>
                  <a:pt x="5630726" y="4961736"/>
                </a:lnTo>
                <a:lnTo>
                  <a:pt x="0" y="4961736"/>
                </a:lnTo>
                <a:lnTo>
                  <a:pt x="0" y="0"/>
                </a:lnTo>
                <a:close/>
              </a:path>
            </a:pathLst>
          </a:custGeom>
          <a:blipFill>
            <a:blip r:embed="rId4"/>
            <a:stretch>
              <a:fillRect l="-1190" r="-1190"/>
            </a:stretch>
          </a:blipFill>
        </p:spPr>
        <p:txBody>
          <a:bodyPr/>
          <a:lstStyle/>
          <a:p>
            <a:endParaRPr lang="en-ID"/>
          </a:p>
        </p:txBody>
      </p:sp>
      <p:sp>
        <p:nvSpPr>
          <p:cNvPr id="6" name="Freeform 6"/>
          <p:cNvSpPr/>
          <p:nvPr/>
        </p:nvSpPr>
        <p:spPr>
          <a:xfrm>
            <a:off x="6450686" y="3229403"/>
            <a:ext cx="5494987" cy="4973963"/>
          </a:xfrm>
          <a:custGeom>
            <a:avLst/>
            <a:gdLst/>
            <a:ahLst/>
            <a:cxnLst/>
            <a:rect l="l" t="t" r="r" b="b"/>
            <a:pathLst>
              <a:path w="5494987" h="4973963">
                <a:moveTo>
                  <a:pt x="0" y="0"/>
                </a:moveTo>
                <a:lnTo>
                  <a:pt x="5494987" y="0"/>
                </a:lnTo>
                <a:lnTo>
                  <a:pt x="5494987" y="4973963"/>
                </a:lnTo>
                <a:lnTo>
                  <a:pt x="0" y="4973963"/>
                </a:lnTo>
                <a:lnTo>
                  <a:pt x="0" y="0"/>
                </a:lnTo>
                <a:close/>
              </a:path>
            </a:pathLst>
          </a:custGeom>
          <a:blipFill>
            <a:blip r:embed="rId5"/>
            <a:stretch>
              <a:fillRect l="-1190" r="-1190"/>
            </a:stretch>
          </a:blipFill>
        </p:spPr>
        <p:txBody>
          <a:bodyPr/>
          <a:lstStyle/>
          <a:p>
            <a:endParaRPr lang="en-ID"/>
          </a:p>
        </p:txBody>
      </p:sp>
      <p:sp>
        <p:nvSpPr>
          <p:cNvPr id="7" name="Freeform 7"/>
          <p:cNvSpPr/>
          <p:nvPr/>
        </p:nvSpPr>
        <p:spPr>
          <a:xfrm>
            <a:off x="12353302" y="3224529"/>
            <a:ext cx="5524313" cy="4978837"/>
          </a:xfrm>
          <a:custGeom>
            <a:avLst/>
            <a:gdLst/>
            <a:ahLst/>
            <a:cxnLst/>
            <a:rect l="l" t="t" r="r" b="b"/>
            <a:pathLst>
              <a:path w="5524313" h="4978837">
                <a:moveTo>
                  <a:pt x="0" y="0"/>
                </a:moveTo>
                <a:lnTo>
                  <a:pt x="5524313" y="0"/>
                </a:lnTo>
                <a:lnTo>
                  <a:pt x="5524313" y="4978837"/>
                </a:lnTo>
                <a:lnTo>
                  <a:pt x="0" y="4978837"/>
                </a:lnTo>
                <a:lnTo>
                  <a:pt x="0" y="0"/>
                </a:lnTo>
                <a:close/>
              </a:path>
            </a:pathLst>
          </a:custGeom>
          <a:blipFill>
            <a:blip r:embed="rId6"/>
            <a:stretch>
              <a:fillRect l="-1190" r="-1190"/>
            </a:stretch>
          </a:blipFill>
        </p:spPr>
        <p:txBody>
          <a:bodyPr/>
          <a:lstStyle/>
          <a:p>
            <a:endParaRPr lang="en-ID"/>
          </a:p>
        </p:txBody>
      </p:sp>
      <p:sp>
        <p:nvSpPr>
          <p:cNvPr id="8" name="TextBox 8"/>
          <p:cNvSpPr txBox="1"/>
          <p:nvPr/>
        </p:nvSpPr>
        <p:spPr>
          <a:xfrm>
            <a:off x="17204993" y="9572077"/>
            <a:ext cx="914550" cy="409575"/>
          </a:xfrm>
          <a:prstGeom prst="rect">
            <a:avLst/>
          </a:prstGeom>
        </p:spPr>
        <p:txBody>
          <a:bodyPr lIns="0" tIns="0" rIns="0" bIns="0" rtlCol="0" anchor="t">
            <a:spAutoFit/>
          </a:bodyPr>
          <a:lstStyle/>
          <a:p>
            <a:pPr algn="r">
              <a:lnSpc>
                <a:spcPts val="3120"/>
              </a:lnSpc>
            </a:pPr>
            <a:r>
              <a:rPr lang="en-US" sz="2600">
                <a:solidFill>
                  <a:srgbClr val="0B3550"/>
                </a:solidFill>
                <a:latin typeface="Arimo"/>
                <a:ea typeface="Arimo"/>
                <a:cs typeface="Arimo"/>
                <a:sym typeface="Arimo"/>
              </a:rPr>
              <a:t>28</a:t>
            </a:r>
          </a:p>
        </p:txBody>
      </p:sp>
      <p:sp>
        <p:nvSpPr>
          <p:cNvPr id="9" name="TextBox 9"/>
          <p:cNvSpPr txBox="1"/>
          <p:nvPr/>
        </p:nvSpPr>
        <p:spPr>
          <a:xfrm>
            <a:off x="6901240" y="2070325"/>
            <a:ext cx="3962796" cy="462534"/>
          </a:xfrm>
          <a:prstGeom prst="rect">
            <a:avLst/>
          </a:prstGeom>
        </p:spPr>
        <p:txBody>
          <a:bodyPr lIns="0" tIns="0" rIns="0" bIns="0" rtlCol="0" anchor="t">
            <a:spAutoFit/>
          </a:bodyPr>
          <a:lstStyle/>
          <a:p>
            <a:pPr algn="ctr">
              <a:lnSpc>
                <a:spcPts val="3888"/>
              </a:lnSpc>
            </a:pPr>
            <a:r>
              <a:rPr lang="en-US" sz="2400">
                <a:solidFill>
                  <a:srgbClr val="000000"/>
                </a:solidFill>
                <a:latin typeface="Barlow"/>
                <a:ea typeface="Barlow"/>
                <a:cs typeface="Barlow"/>
                <a:sym typeface="Barlow"/>
              </a:rPr>
              <a:t>Aroma profile Q3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TextBox 3"/>
          <p:cNvSpPr txBox="1"/>
          <p:nvPr/>
        </p:nvSpPr>
        <p:spPr>
          <a:xfrm>
            <a:off x="1531425" y="914800"/>
            <a:ext cx="15225150" cy="923330"/>
          </a:xfrm>
          <a:prstGeom prst="rect">
            <a:avLst/>
          </a:prstGeom>
        </p:spPr>
        <p:txBody>
          <a:bodyPr lIns="0" tIns="0" rIns="0" bIns="0" rtlCol="0" anchor="t">
            <a:spAutoFit/>
          </a:bodyPr>
          <a:lstStyle/>
          <a:p>
            <a:pPr algn="ctr">
              <a:lnSpc>
                <a:spcPts val="7200"/>
              </a:lnSpc>
            </a:pPr>
            <a:r>
              <a:rPr lang="en-US" sz="6000" b="1" dirty="0" err="1">
                <a:solidFill>
                  <a:srgbClr val="0B3550"/>
                </a:solidFill>
                <a:latin typeface="Poppins Bold"/>
                <a:ea typeface="Poppins Bold"/>
                <a:cs typeface="Poppins Bold"/>
                <a:sym typeface="Poppins Bold"/>
              </a:rPr>
              <a:t>Evaluasi</a:t>
            </a:r>
            <a:r>
              <a:rPr lang="en-US" sz="6000" b="1" dirty="0">
                <a:solidFill>
                  <a:srgbClr val="0B3550"/>
                </a:solidFill>
                <a:latin typeface="Poppins Bold"/>
                <a:ea typeface="Poppins Bold"/>
                <a:cs typeface="Poppins Bold"/>
                <a:sym typeface="Poppins Bold"/>
              </a:rPr>
              <a:t> </a:t>
            </a:r>
            <a:r>
              <a:rPr lang="en-US" sz="6000" b="1" dirty="0" err="1">
                <a:solidFill>
                  <a:srgbClr val="0B3550"/>
                </a:solidFill>
                <a:latin typeface="Poppins Bold"/>
                <a:ea typeface="Poppins Bold"/>
                <a:cs typeface="Poppins Bold"/>
                <a:sym typeface="Poppins Bold"/>
              </a:rPr>
              <a:t>augmentasi</a:t>
            </a:r>
            <a:r>
              <a:rPr lang="en-US" sz="6000" b="1" dirty="0">
                <a:solidFill>
                  <a:srgbClr val="0B3550"/>
                </a:solidFill>
                <a:latin typeface="Poppins Bold"/>
                <a:ea typeface="Poppins Bold"/>
                <a:cs typeface="Poppins Bold"/>
                <a:sym typeface="Poppins Bold"/>
              </a:rPr>
              <a:t> (5/5)</a:t>
            </a:r>
          </a:p>
        </p:txBody>
      </p:sp>
      <p:sp>
        <p:nvSpPr>
          <p:cNvPr id="4" name="Freeform 4"/>
          <p:cNvSpPr/>
          <p:nvPr/>
        </p:nvSpPr>
        <p:spPr>
          <a:xfrm>
            <a:off x="16283908" y="376686"/>
            <a:ext cx="1460082" cy="1460082"/>
          </a:xfrm>
          <a:custGeom>
            <a:avLst/>
            <a:gdLst/>
            <a:ahLst/>
            <a:cxnLst/>
            <a:rect l="l" t="t" r="r" b="b"/>
            <a:pathLst>
              <a:path w="1460082" h="1460082">
                <a:moveTo>
                  <a:pt x="0" y="0"/>
                </a:moveTo>
                <a:lnTo>
                  <a:pt x="1460082" y="0"/>
                </a:lnTo>
                <a:lnTo>
                  <a:pt x="1460082" y="1460082"/>
                </a:lnTo>
                <a:lnTo>
                  <a:pt x="0" y="1460082"/>
                </a:lnTo>
                <a:lnTo>
                  <a:pt x="0" y="0"/>
                </a:lnTo>
                <a:close/>
              </a:path>
            </a:pathLst>
          </a:custGeom>
          <a:blipFill>
            <a:blip r:embed="rId3"/>
            <a:stretch>
              <a:fillRect/>
            </a:stretch>
          </a:blipFill>
        </p:spPr>
        <p:txBody>
          <a:bodyPr/>
          <a:lstStyle/>
          <a:p>
            <a:endParaRPr lang="en-ID"/>
          </a:p>
        </p:txBody>
      </p:sp>
      <p:sp>
        <p:nvSpPr>
          <p:cNvPr id="5" name="TextBox 5"/>
          <p:cNvSpPr txBox="1"/>
          <p:nvPr/>
        </p:nvSpPr>
        <p:spPr>
          <a:xfrm>
            <a:off x="17204993" y="9572077"/>
            <a:ext cx="914550" cy="409575"/>
          </a:xfrm>
          <a:prstGeom prst="rect">
            <a:avLst/>
          </a:prstGeom>
        </p:spPr>
        <p:txBody>
          <a:bodyPr lIns="0" tIns="0" rIns="0" bIns="0" rtlCol="0" anchor="t">
            <a:spAutoFit/>
          </a:bodyPr>
          <a:lstStyle/>
          <a:p>
            <a:pPr algn="r">
              <a:lnSpc>
                <a:spcPts val="3120"/>
              </a:lnSpc>
            </a:pPr>
            <a:r>
              <a:rPr lang="en-US" sz="2600">
                <a:solidFill>
                  <a:srgbClr val="0B3550"/>
                </a:solidFill>
                <a:latin typeface="Arimo"/>
                <a:ea typeface="Arimo"/>
                <a:cs typeface="Arimo"/>
                <a:sym typeface="Arimo"/>
              </a:rPr>
              <a:t>29</a:t>
            </a:r>
          </a:p>
        </p:txBody>
      </p:sp>
      <p:sp>
        <p:nvSpPr>
          <p:cNvPr id="6" name="TextBox 6"/>
          <p:cNvSpPr txBox="1"/>
          <p:nvPr/>
        </p:nvSpPr>
        <p:spPr>
          <a:xfrm>
            <a:off x="6901240" y="2070325"/>
            <a:ext cx="3962796" cy="462534"/>
          </a:xfrm>
          <a:prstGeom prst="rect">
            <a:avLst/>
          </a:prstGeom>
        </p:spPr>
        <p:txBody>
          <a:bodyPr lIns="0" tIns="0" rIns="0" bIns="0" rtlCol="0" anchor="t">
            <a:spAutoFit/>
          </a:bodyPr>
          <a:lstStyle/>
          <a:p>
            <a:pPr algn="ctr">
              <a:lnSpc>
                <a:spcPts val="3888"/>
              </a:lnSpc>
            </a:pPr>
            <a:r>
              <a:rPr lang="en-US" sz="2400">
                <a:solidFill>
                  <a:srgbClr val="000000"/>
                </a:solidFill>
                <a:latin typeface="Barlow"/>
                <a:ea typeface="Barlow"/>
                <a:cs typeface="Barlow"/>
                <a:sym typeface="Barlow"/>
              </a:rPr>
              <a:t>LDA</a:t>
            </a:r>
          </a:p>
        </p:txBody>
      </p:sp>
      <p:sp>
        <p:nvSpPr>
          <p:cNvPr id="7" name="Freeform 7"/>
          <p:cNvSpPr/>
          <p:nvPr/>
        </p:nvSpPr>
        <p:spPr>
          <a:xfrm>
            <a:off x="2370615" y="2924987"/>
            <a:ext cx="13546770" cy="6666140"/>
          </a:xfrm>
          <a:custGeom>
            <a:avLst/>
            <a:gdLst/>
            <a:ahLst/>
            <a:cxnLst/>
            <a:rect l="l" t="t" r="r" b="b"/>
            <a:pathLst>
              <a:path w="13546770" h="6666140">
                <a:moveTo>
                  <a:pt x="0" y="0"/>
                </a:moveTo>
                <a:lnTo>
                  <a:pt x="13546770" y="0"/>
                </a:lnTo>
                <a:lnTo>
                  <a:pt x="13546770" y="6666140"/>
                </a:lnTo>
                <a:lnTo>
                  <a:pt x="0" y="6666140"/>
                </a:lnTo>
                <a:lnTo>
                  <a:pt x="0" y="0"/>
                </a:lnTo>
                <a:close/>
              </a:path>
            </a:pathLst>
          </a:custGeom>
          <a:blipFill>
            <a:blip r:embed="rId4"/>
            <a:stretch>
              <a:fillRect/>
            </a:stretch>
          </a:blipFill>
        </p:spPr>
        <p:txBody>
          <a:bodyPr/>
          <a:lstStyle/>
          <a:p>
            <a:endParaRPr lang="en-ID"/>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TextBox 3"/>
          <p:cNvSpPr txBox="1"/>
          <p:nvPr/>
        </p:nvSpPr>
        <p:spPr>
          <a:xfrm>
            <a:off x="1531425" y="914800"/>
            <a:ext cx="15225150" cy="981075"/>
          </a:xfrm>
          <a:prstGeom prst="rect">
            <a:avLst/>
          </a:prstGeom>
        </p:spPr>
        <p:txBody>
          <a:bodyPr lIns="0" tIns="0" rIns="0" bIns="0" rtlCol="0" anchor="t">
            <a:spAutoFit/>
          </a:bodyPr>
          <a:lstStyle/>
          <a:p>
            <a:pPr algn="ctr">
              <a:lnSpc>
                <a:spcPts val="7200"/>
              </a:lnSpc>
            </a:pPr>
            <a:r>
              <a:rPr lang="en-US" sz="6000" b="1">
                <a:solidFill>
                  <a:srgbClr val="0B3550"/>
                </a:solidFill>
                <a:latin typeface="Poppins Bold"/>
                <a:ea typeface="Poppins Bold"/>
                <a:cs typeface="Poppins Bold"/>
                <a:sym typeface="Poppins Bold"/>
              </a:rPr>
              <a:t>Evaluasi model Klasfikasi  2D (1/2)</a:t>
            </a:r>
          </a:p>
        </p:txBody>
      </p:sp>
      <p:sp>
        <p:nvSpPr>
          <p:cNvPr id="4" name="Freeform 4"/>
          <p:cNvSpPr/>
          <p:nvPr/>
        </p:nvSpPr>
        <p:spPr>
          <a:xfrm>
            <a:off x="16283908" y="376686"/>
            <a:ext cx="1460082" cy="1460082"/>
          </a:xfrm>
          <a:custGeom>
            <a:avLst/>
            <a:gdLst/>
            <a:ahLst/>
            <a:cxnLst/>
            <a:rect l="l" t="t" r="r" b="b"/>
            <a:pathLst>
              <a:path w="1460082" h="1460082">
                <a:moveTo>
                  <a:pt x="0" y="0"/>
                </a:moveTo>
                <a:lnTo>
                  <a:pt x="1460082" y="0"/>
                </a:lnTo>
                <a:lnTo>
                  <a:pt x="1460082" y="1460082"/>
                </a:lnTo>
                <a:lnTo>
                  <a:pt x="0" y="1460082"/>
                </a:lnTo>
                <a:lnTo>
                  <a:pt x="0" y="0"/>
                </a:lnTo>
                <a:close/>
              </a:path>
            </a:pathLst>
          </a:custGeom>
          <a:blipFill>
            <a:blip r:embed="rId3"/>
            <a:stretch>
              <a:fillRect/>
            </a:stretch>
          </a:blipFill>
        </p:spPr>
        <p:txBody>
          <a:bodyPr/>
          <a:lstStyle/>
          <a:p>
            <a:endParaRPr lang="en-ID"/>
          </a:p>
        </p:txBody>
      </p:sp>
      <p:sp>
        <p:nvSpPr>
          <p:cNvPr id="5" name="Freeform 5"/>
          <p:cNvSpPr/>
          <p:nvPr/>
        </p:nvSpPr>
        <p:spPr>
          <a:xfrm>
            <a:off x="2051971" y="2539012"/>
            <a:ext cx="14704604" cy="3878339"/>
          </a:xfrm>
          <a:custGeom>
            <a:avLst/>
            <a:gdLst/>
            <a:ahLst/>
            <a:cxnLst/>
            <a:rect l="l" t="t" r="r" b="b"/>
            <a:pathLst>
              <a:path w="14704604" h="3878339">
                <a:moveTo>
                  <a:pt x="0" y="0"/>
                </a:moveTo>
                <a:lnTo>
                  <a:pt x="14704604" y="0"/>
                </a:lnTo>
                <a:lnTo>
                  <a:pt x="14704604" y="3878339"/>
                </a:lnTo>
                <a:lnTo>
                  <a:pt x="0" y="3878339"/>
                </a:lnTo>
                <a:lnTo>
                  <a:pt x="0" y="0"/>
                </a:lnTo>
                <a:close/>
              </a:path>
            </a:pathLst>
          </a:custGeom>
          <a:blipFill>
            <a:blip r:embed="rId4"/>
            <a:stretch>
              <a:fillRect/>
            </a:stretch>
          </a:blipFill>
        </p:spPr>
        <p:txBody>
          <a:bodyPr/>
          <a:lstStyle/>
          <a:p>
            <a:endParaRPr lang="en-ID"/>
          </a:p>
        </p:txBody>
      </p:sp>
      <p:sp>
        <p:nvSpPr>
          <p:cNvPr id="6" name="TextBox 6"/>
          <p:cNvSpPr txBox="1"/>
          <p:nvPr/>
        </p:nvSpPr>
        <p:spPr>
          <a:xfrm>
            <a:off x="17204993" y="9572077"/>
            <a:ext cx="914550" cy="409575"/>
          </a:xfrm>
          <a:prstGeom prst="rect">
            <a:avLst/>
          </a:prstGeom>
        </p:spPr>
        <p:txBody>
          <a:bodyPr lIns="0" tIns="0" rIns="0" bIns="0" rtlCol="0" anchor="t">
            <a:spAutoFit/>
          </a:bodyPr>
          <a:lstStyle/>
          <a:p>
            <a:pPr algn="r">
              <a:lnSpc>
                <a:spcPts val="3120"/>
              </a:lnSpc>
            </a:pPr>
            <a:r>
              <a:rPr lang="en-US" sz="2600">
                <a:solidFill>
                  <a:srgbClr val="0B3550"/>
                </a:solidFill>
                <a:latin typeface="Arimo"/>
                <a:ea typeface="Arimo"/>
                <a:cs typeface="Arimo"/>
                <a:sym typeface="Arimo"/>
              </a:rPr>
              <a:t>31</a:t>
            </a:r>
          </a:p>
        </p:txBody>
      </p:sp>
      <p:sp>
        <p:nvSpPr>
          <p:cNvPr id="7" name="TextBox 7"/>
          <p:cNvSpPr txBox="1"/>
          <p:nvPr/>
        </p:nvSpPr>
        <p:spPr>
          <a:xfrm>
            <a:off x="2051971" y="6905077"/>
            <a:ext cx="13380156" cy="2686050"/>
          </a:xfrm>
          <a:prstGeom prst="rect">
            <a:avLst/>
          </a:prstGeom>
        </p:spPr>
        <p:txBody>
          <a:bodyPr lIns="0" tIns="0" rIns="0" bIns="0" rtlCol="0" anchor="t">
            <a:spAutoFit/>
          </a:bodyPr>
          <a:lstStyle/>
          <a:p>
            <a:pPr marL="474979" lvl="1" indent="-237490" algn="l">
              <a:lnSpc>
                <a:spcPts val="2639"/>
              </a:lnSpc>
              <a:buFont typeface="Arial"/>
              <a:buChar char="•"/>
            </a:pPr>
            <a:r>
              <a:rPr lang="en-US" sz="2199" b="1">
                <a:solidFill>
                  <a:srgbClr val="434343"/>
                </a:solidFill>
                <a:latin typeface="Arimo Bold"/>
                <a:ea typeface="Arimo Bold"/>
                <a:cs typeface="Arimo Bold"/>
                <a:sym typeface="Arimo Bold"/>
              </a:rPr>
              <a:t>Transfer learning secara konsisten meningkatkan akurasi model ResNet pada semua level noise untuk semua arsitektur</a:t>
            </a:r>
            <a:r>
              <a:rPr lang="en-US" sz="2199">
                <a:solidFill>
                  <a:srgbClr val="434343"/>
                </a:solidFill>
                <a:latin typeface="Arimo"/>
                <a:ea typeface="Arimo"/>
                <a:cs typeface="Arimo"/>
                <a:sym typeface="Arimo"/>
              </a:rPr>
              <a:t> (ResNet 18, ResNet 34, dan ResNet 50). Contohnya, pada ResNet 18 dengan noise level 0.01, akurasi meningkat dari 34.71% (tanpa transfer learning dan augmentasi) menjadi 92.66% (dengan transfer learning).</a:t>
            </a:r>
          </a:p>
          <a:p>
            <a:pPr marL="474979" lvl="1" indent="-237490" algn="l">
              <a:lnSpc>
                <a:spcPts val="2639"/>
              </a:lnSpc>
              <a:buFont typeface="Arial"/>
              <a:buChar char="•"/>
            </a:pPr>
            <a:r>
              <a:rPr lang="en-US" sz="2199" b="1">
                <a:solidFill>
                  <a:srgbClr val="434343"/>
                </a:solidFill>
                <a:latin typeface="Arimo Bold"/>
                <a:ea typeface="Arimo Bold"/>
                <a:cs typeface="Arimo Bold"/>
                <a:sym typeface="Arimo Bold"/>
              </a:rPr>
              <a:t>ResNet 34 menunjukkan ketahanan terbaik terhadap noise, dengan akurasi tertinggi di hampir semua level noise saat transfer learning diterapkan</a:t>
            </a:r>
            <a:r>
              <a:rPr lang="en-US" sz="2199">
                <a:solidFill>
                  <a:srgbClr val="434343"/>
                </a:solidFill>
                <a:latin typeface="Arimo"/>
                <a:ea typeface="Arimo"/>
                <a:cs typeface="Arimo"/>
                <a:sym typeface="Arimo"/>
              </a:rPr>
              <a:t>. Contohnya, pada noise level 0.3, ResNet 34 dengan transfer learning mencapai 89.90%, lebih tinggi dibandingkan ResNet 18 (76.61%) dan ResNet 50 (55.42%).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TextBox 3"/>
          <p:cNvSpPr txBox="1"/>
          <p:nvPr/>
        </p:nvSpPr>
        <p:spPr>
          <a:xfrm>
            <a:off x="1531425" y="914800"/>
            <a:ext cx="15225150" cy="981075"/>
          </a:xfrm>
          <a:prstGeom prst="rect">
            <a:avLst/>
          </a:prstGeom>
        </p:spPr>
        <p:txBody>
          <a:bodyPr lIns="0" tIns="0" rIns="0" bIns="0" rtlCol="0" anchor="t">
            <a:spAutoFit/>
          </a:bodyPr>
          <a:lstStyle/>
          <a:p>
            <a:pPr algn="ctr">
              <a:lnSpc>
                <a:spcPts val="7200"/>
              </a:lnSpc>
            </a:pPr>
            <a:r>
              <a:rPr lang="en-US" sz="6000" b="1">
                <a:solidFill>
                  <a:srgbClr val="0B3550"/>
                </a:solidFill>
                <a:latin typeface="Poppins Bold"/>
                <a:ea typeface="Poppins Bold"/>
                <a:cs typeface="Poppins Bold"/>
                <a:sym typeface="Poppins Bold"/>
              </a:rPr>
              <a:t>Model klasfikasi berbasis 2D (2/2)</a:t>
            </a:r>
          </a:p>
        </p:txBody>
      </p:sp>
      <p:sp>
        <p:nvSpPr>
          <p:cNvPr id="4" name="Freeform 4"/>
          <p:cNvSpPr/>
          <p:nvPr/>
        </p:nvSpPr>
        <p:spPr>
          <a:xfrm>
            <a:off x="16283908" y="376686"/>
            <a:ext cx="1460082" cy="1460082"/>
          </a:xfrm>
          <a:custGeom>
            <a:avLst/>
            <a:gdLst/>
            <a:ahLst/>
            <a:cxnLst/>
            <a:rect l="l" t="t" r="r" b="b"/>
            <a:pathLst>
              <a:path w="1460082" h="1460082">
                <a:moveTo>
                  <a:pt x="0" y="0"/>
                </a:moveTo>
                <a:lnTo>
                  <a:pt x="1460082" y="0"/>
                </a:lnTo>
                <a:lnTo>
                  <a:pt x="1460082" y="1460082"/>
                </a:lnTo>
                <a:lnTo>
                  <a:pt x="0" y="1460082"/>
                </a:lnTo>
                <a:lnTo>
                  <a:pt x="0" y="0"/>
                </a:lnTo>
                <a:close/>
              </a:path>
            </a:pathLst>
          </a:custGeom>
          <a:blipFill>
            <a:blip r:embed="rId3"/>
            <a:stretch>
              <a:fillRect/>
            </a:stretch>
          </a:blipFill>
        </p:spPr>
        <p:txBody>
          <a:bodyPr/>
          <a:lstStyle/>
          <a:p>
            <a:endParaRPr lang="en-ID"/>
          </a:p>
        </p:txBody>
      </p:sp>
      <p:sp>
        <p:nvSpPr>
          <p:cNvPr id="5" name="TextBox 5"/>
          <p:cNvSpPr txBox="1"/>
          <p:nvPr/>
        </p:nvSpPr>
        <p:spPr>
          <a:xfrm>
            <a:off x="17204993" y="9572077"/>
            <a:ext cx="914550" cy="409575"/>
          </a:xfrm>
          <a:prstGeom prst="rect">
            <a:avLst/>
          </a:prstGeom>
        </p:spPr>
        <p:txBody>
          <a:bodyPr lIns="0" tIns="0" rIns="0" bIns="0" rtlCol="0" anchor="t">
            <a:spAutoFit/>
          </a:bodyPr>
          <a:lstStyle/>
          <a:p>
            <a:pPr algn="r">
              <a:lnSpc>
                <a:spcPts val="3120"/>
              </a:lnSpc>
            </a:pPr>
            <a:r>
              <a:rPr lang="en-US" sz="2600">
                <a:solidFill>
                  <a:srgbClr val="0B3550"/>
                </a:solidFill>
                <a:latin typeface="Arimo"/>
                <a:ea typeface="Arimo"/>
                <a:cs typeface="Arimo"/>
                <a:sym typeface="Arimo"/>
              </a:rPr>
              <a:t>32</a:t>
            </a:r>
          </a:p>
        </p:txBody>
      </p:sp>
      <p:sp>
        <p:nvSpPr>
          <p:cNvPr id="6" name="Freeform 6" descr="Upscale Image"/>
          <p:cNvSpPr/>
          <p:nvPr/>
        </p:nvSpPr>
        <p:spPr>
          <a:xfrm>
            <a:off x="2603259" y="2188072"/>
            <a:ext cx="5769291" cy="7705230"/>
          </a:xfrm>
          <a:custGeom>
            <a:avLst/>
            <a:gdLst/>
            <a:ahLst/>
            <a:cxnLst/>
            <a:rect l="l" t="t" r="r" b="b"/>
            <a:pathLst>
              <a:path w="5769291" h="7705230">
                <a:moveTo>
                  <a:pt x="0" y="0"/>
                </a:moveTo>
                <a:lnTo>
                  <a:pt x="5769291" y="0"/>
                </a:lnTo>
                <a:lnTo>
                  <a:pt x="5769291" y="7705230"/>
                </a:lnTo>
                <a:lnTo>
                  <a:pt x="0" y="7705230"/>
                </a:lnTo>
                <a:lnTo>
                  <a:pt x="0" y="0"/>
                </a:lnTo>
                <a:close/>
              </a:path>
            </a:pathLst>
          </a:custGeom>
          <a:blipFill>
            <a:blip r:embed="rId4"/>
            <a:stretch>
              <a:fillRect/>
            </a:stretch>
          </a:blipFill>
        </p:spPr>
        <p:txBody>
          <a:bodyPr/>
          <a:lstStyle/>
          <a:p>
            <a:endParaRPr lang="en-ID"/>
          </a:p>
        </p:txBody>
      </p:sp>
      <p:sp>
        <p:nvSpPr>
          <p:cNvPr id="7" name="TextBox 7"/>
          <p:cNvSpPr txBox="1"/>
          <p:nvPr/>
        </p:nvSpPr>
        <p:spPr>
          <a:xfrm>
            <a:off x="8864062" y="2826977"/>
            <a:ext cx="8798206" cy="4410075"/>
          </a:xfrm>
          <a:prstGeom prst="rect">
            <a:avLst/>
          </a:prstGeom>
        </p:spPr>
        <p:txBody>
          <a:bodyPr lIns="0" tIns="0" rIns="0" bIns="0" rtlCol="0" anchor="t">
            <a:spAutoFit/>
          </a:bodyPr>
          <a:lstStyle/>
          <a:p>
            <a:pPr marL="453390" lvl="1" indent="-226695" algn="l">
              <a:lnSpc>
                <a:spcPts val="2520"/>
              </a:lnSpc>
              <a:buFont typeface="Arial"/>
              <a:buChar char="•"/>
            </a:pPr>
            <a:r>
              <a:rPr lang="en-US" sz="2100" b="1">
                <a:solidFill>
                  <a:srgbClr val="434343"/>
                </a:solidFill>
                <a:latin typeface="Arimo Bold"/>
                <a:ea typeface="Arimo Bold"/>
                <a:cs typeface="Arimo Bold"/>
                <a:sym typeface="Arimo Bold"/>
              </a:rPr>
              <a:t>ResNet 34 dengan transfer learning mempertahankan performa terbaik di tingkat noise tinggi (0.3) pada semua metrik</a:t>
            </a:r>
            <a:r>
              <a:rPr lang="en-US" sz="2100">
                <a:solidFill>
                  <a:srgbClr val="434343"/>
                </a:solidFill>
                <a:latin typeface="Arimo"/>
                <a:ea typeface="Arimo"/>
                <a:cs typeface="Arimo"/>
                <a:sym typeface="Arimo"/>
              </a:rPr>
              <a:t> (presisi, recall, dan F1-score), dengan nilai rata-rata sekitar 0.90. Hal ini menunjukkan bahwa arsitektur ResNet 34 lebih tahan terhadap noise dibandingkan ResNet 18 dan ResNet 50, menjadikannya pilihan ideal untuk data yang terpengaruh noise.</a:t>
            </a:r>
          </a:p>
          <a:p>
            <a:pPr algn="l">
              <a:lnSpc>
                <a:spcPts val="2520"/>
              </a:lnSpc>
            </a:pPr>
            <a:endParaRPr lang="en-US" sz="2100">
              <a:solidFill>
                <a:srgbClr val="434343"/>
              </a:solidFill>
              <a:latin typeface="Arimo"/>
              <a:ea typeface="Arimo"/>
              <a:cs typeface="Arimo"/>
              <a:sym typeface="Arimo"/>
            </a:endParaRPr>
          </a:p>
          <a:p>
            <a:pPr marL="453390" lvl="1" indent="-226695" algn="l">
              <a:lnSpc>
                <a:spcPts val="2520"/>
              </a:lnSpc>
              <a:buFont typeface="Arial"/>
              <a:buChar char="•"/>
            </a:pPr>
            <a:r>
              <a:rPr lang="en-US" sz="2100" b="1">
                <a:solidFill>
                  <a:srgbClr val="434343"/>
                </a:solidFill>
                <a:latin typeface="Arimo Bold"/>
                <a:ea typeface="Arimo Bold"/>
                <a:cs typeface="Arimo Bold"/>
                <a:sym typeface="Arimo Bold"/>
              </a:rPr>
              <a:t>Noise tinggi (0.3), semua model tanpa transfer learning menunjukkan penurunan drastis pada semua metrik.</a:t>
            </a:r>
            <a:r>
              <a:rPr lang="en-US" sz="2100">
                <a:solidFill>
                  <a:srgbClr val="434343"/>
                </a:solidFill>
                <a:latin typeface="Arimo"/>
                <a:ea typeface="Arimo"/>
                <a:cs typeface="Arimo"/>
                <a:sym typeface="Arimo"/>
              </a:rPr>
              <a:t> Contohnya, ResNet 50 tanpa transfer learning memiliki F1-score hanya 0.49, jauh lebih rendah dibandingkan dengan nilai 0.71 saat transfer learning diterapkan. Ini menegaskan </a:t>
            </a:r>
            <a:r>
              <a:rPr lang="en-US" sz="2100" b="1">
                <a:solidFill>
                  <a:srgbClr val="434343"/>
                </a:solidFill>
                <a:latin typeface="Arimo Bold"/>
                <a:ea typeface="Arimo Bold"/>
                <a:cs typeface="Arimo Bold"/>
                <a:sym typeface="Arimo Bold"/>
              </a:rPr>
              <a:t>pentingnya transfer learning untuk mempertahankan performa di lingkungan data yang banyak noise.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TextBox 3"/>
          <p:cNvSpPr txBox="1"/>
          <p:nvPr/>
        </p:nvSpPr>
        <p:spPr>
          <a:xfrm>
            <a:off x="1531425" y="914800"/>
            <a:ext cx="15225150" cy="981075"/>
          </a:xfrm>
          <a:prstGeom prst="rect">
            <a:avLst/>
          </a:prstGeom>
        </p:spPr>
        <p:txBody>
          <a:bodyPr lIns="0" tIns="0" rIns="0" bIns="0" rtlCol="0" anchor="t">
            <a:spAutoFit/>
          </a:bodyPr>
          <a:lstStyle/>
          <a:p>
            <a:pPr algn="ctr">
              <a:lnSpc>
                <a:spcPts val="7200"/>
              </a:lnSpc>
            </a:pPr>
            <a:r>
              <a:rPr lang="en-US" sz="6000" b="1">
                <a:solidFill>
                  <a:srgbClr val="0B3550"/>
                </a:solidFill>
                <a:latin typeface="Poppins Bold"/>
                <a:ea typeface="Poppins Bold"/>
                <a:cs typeface="Poppins Bold"/>
                <a:sym typeface="Poppins Bold"/>
              </a:rPr>
              <a:t>Kesimpulan</a:t>
            </a:r>
          </a:p>
        </p:txBody>
      </p:sp>
      <p:sp>
        <p:nvSpPr>
          <p:cNvPr id="4" name="TextBox 4"/>
          <p:cNvSpPr txBox="1"/>
          <p:nvPr/>
        </p:nvSpPr>
        <p:spPr>
          <a:xfrm>
            <a:off x="17204993" y="9572077"/>
            <a:ext cx="914550" cy="409575"/>
          </a:xfrm>
          <a:prstGeom prst="rect">
            <a:avLst/>
          </a:prstGeom>
        </p:spPr>
        <p:txBody>
          <a:bodyPr lIns="0" tIns="0" rIns="0" bIns="0" rtlCol="0" anchor="t">
            <a:spAutoFit/>
          </a:bodyPr>
          <a:lstStyle/>
          <a:p>
            <a:pPr algn="r">
              <a:lnSpc>
                <a:spcPts val="3120"/>
              </a:lnSpc>
            </a:pPr>
            <a:r>
              <a:rPr lang="en-US" sz="2600">
                <a:solidFill>
                  <a:srgbClr val="0B3550"/>
                </a:solidFill>
                <a:latin typeface="Arimo"/>
                <a:ea typeface="Arimo"/>
                <a:cs typeface="Arimo"/>
                <a:sym typeface="Arimo"/>
              </a:rPr>
              <a:t>41</a:t>
            </a:r>
          </a:p>
        </p:txBody>
      </p:sp>
      <p:sp>
        <p:nvSpPr>
          <p:cNvPr id="5" name="TextBox 5"/>
          <p:cNvSpPr txBox="1"/>
          <p:nvPr/>
        </p:nvSpPr>
        <p:spPr>
          <a:xfrm>
            <a:off x="1735825" y="2813775"/>
            <a:ext cx="14941950" cy="6591300"/>
          </a:xfrm>
          <a:prstGeom prst="rect">
            <a:avLst/>
          </a:prstGeom>
        </p:spPr>
        <p:txBody>
          <a:bodyPr lIns="0" tIns="0" rIns="0" bIns="0" rtlCol="0" anchor="t">
            <a:spAutoFit/>
          </a:bodyPr>
          <a:lstStyle/>
          <a:p>
            <a:pPr marL="777240" lvl="1" indent="-388620" algn="l">
              <a:lnSpc>
                <a:spcPts val="4320"/>
              </a:lnSpc>
              <a:buFont typeface="Arial"/>
              <a:buChar char="•"/>
            </a:pPr>
            <a:r>
              <a:rPr lang="en-US" sz="3600">
                <a:solidFill>
                  <a:srgbClr val="000000"/>
                </a:solidFill>
                <a:latin typeface="Arial"/>
                <a:ea typeface="Arial"/>
                <a:cs typeface="Arial"/>
                <a:sym typeface="Arial"/>
              </a:rPr>
              <a:t>Penambahan noise Gaussian sebagai augmentasi data tidak merusak struktur inti data pada level noise rendah, tetapi menciptakan variasi yang mencerminkan kondisi dunia nyata. Hal ini membantu meningkatkan kinerja klasifikasi, terutama pada model </a:t>
            </a:r>
            <a:r>
              <a:rPr lang="en-US" sz="3600" b="1">
                <a:solidFill>
                  <a:srgbClr val="000000"/>
                </a:solidFill>
                <a:latin typeface="Arial Bold"/>
                <a:ea typeface="Arial Bold"/>
                <a:cs typeface="Arial Bold"/>
                <a:sym typeface="Arial Bold"/>
              </a:rPr>
              <a:t>1D-CNN</a:t>
            </a:r>
            <a:r>
              <a:rPr lang="en-US" sz="3600">
                <a:solidFill>
                  <a:srgbClr val="000000"/>
                </a:solidFill>
                <a:latin typeface="Arial"/>
                <a:ea typeface="Arial"/>
                <a:cs typeface="Arial"/>
                <a:sym typeface="Arial"/>
              </a:rPr>
              <a:t> yang lebih dalam, seperti model </a:t>
            </a:r>
            <a:r>
              <a:rPr lang="en-US" sz="3600" b="1">
                <a:solidFill>
                  <a:srgbClr val="000000"/>
                </a:solidFill>
                <a:latin typeface="Arial Bold"/>
                <a:ea typeface="Arial Bold"/>
                <a:cs typeface="Arial Bold"/>
                <a:sym typeface="Arial Bold"/>
              </a:rPr>
              <a:t>Zhou</a:t>
            </a:r>
            <a:r>
              <a:rPr lang="en-US" sz="3600">
                <a:solidFill>
                  <a:srgbClr val="000000"/>
                </a:solidFill>
                <a:latin typeface="Arial"/>
                <a:ea typeface="Arial"/>
                <a:cs typeface="Arial"/>
                <a:sym typeface="Arial"/>
              </a:rPr>
              <a:t>, dengan meningkatkan precision, recall, dan F1-score</a:t>
            </a:r>
          </a:p>
          <a:p>
            <a:pPr algn="l">
              <a:lnSpc>
                <a:spcPts val="4320"/>
              </a:lnSpc>
            </a:pPr>
            <a:endParaRPr lang="en-US" sz="3600">
              <a:solidFill>
                <a:srgbClr val="000000"/>
              </a:solidFill>
              <a:latin typeface="Arial"/>
              <a:ea typeface="Arial"/>
              <a:cs typeface="Arial"/>
              <a:sym typeface="Arial"/>
            </a:endParaRPr>
          </a:p>
          <a:p>
            <a:pPr marL="777240" lvl="1" indent="-388620" algn="l">
              <a:lnSpc>
                <a:spcPts val="4320"/>
              </a:lnSpc>
              <a:buFont typeface="Arial"/>
              <a:buChar char="•"/>
            </a:pPr>
            <a:r>
              <a:rPr lang="en-US" sz="3600">
                <a:solidFill>
                  <a:srgbClr val="000000"/>
                </a:solidFill>
                <a:latin typeface="Arial"/>
                <a:ea typeface="Arial"/>
                <a:cs typeface="Arial"/>
                <a:sym typeface="Arial"/>
              </a:rPr>
              <a:t>Transfer learning efektif menangani data yang diperkaya noise, dengan </a:t>
            </a:r>
            <a:r>
              <a:rPr lang="en-US" sz="3600" b="1">
                <a:solidFill>
                  <a:srgbClr val="000000"/>
                </a:solidFill>
                <a:latin typeface="Arial Bold"/>
                <a:ea typeface="Arial Bold"/>
                <a:cs typeface="Arial Bold"/>
                <a:sym typeface="Arial Bold"/>
              </a:rPr>
              <a:t>ResNet34 menunjukkan keseimbangan terbaik</a:t>
            </a:r>
            <a:r>
              <a:rPr lang="en-US" sz="3600">
                <a:solidFill>
                  <a:srgbClr val="000000"/>
                </a:solidFill>
                <a:latin typeface="Arial"/>
                <a:ea typeface="Arial"/>
                <a:cs typeface="Arial"/>
                <a:sym typeface="Arial"/>
              </a:rPr>
              <a:t> antara kompleksitas dan generalisasi, sementara </a:t>
            </a:r>
            <a:r>
              <a:rPr lang="en-US" sz="3600" b="1">
                <a:solidFill>
                  <a:srgbClr val="000000"/>
                </a:solidFill>
                <a:latin typeface="Arial Bold"/>
                <a:ea typeface="Arial Bold"/>
                <a:cs typeface="Arial Bold"/>
                <a:sym typeface="Arial Bold"/>
              </a:rPr>
              <a:t>ResNet50 lebih rentan terhadap noise tinggi</a:t>
            </a:r>
          </a:p>
          <a:p>
            <a:pPr algn="l">
              <a:lnSpc>
                <a:spcPts val="4320"/>
              </a:lnSpc>
            </a:pPr>
            <a:endParaRPr lang="en-US" sz="3600" b="1">
              <a:solidFill>
                <a:srgbClr val="000000"/>
              </a:solidFill>
              <a:latin typeface="Arial Bold"/>
              <a:ea typeface="Arial Bold"/>
              <a:cs typeface="Arial Bold"/>
              <a:sym typeface="Arial Bold"/>
            </a:endParaRPr>
          </a:p>
        </p:txBody>
      </p:sp>
      <p:sp>
        <p:nvSpPr>
          <p:cNvPr id="6" name="Freeform 6"/>
          <p:cNvSpPr/>
          <p:nvPr/>
        </p:nvSpPr>
        <p:spPr>
          <a:xfrm>
            <a:off x="16283908" y="376686"/>
            <a:ext cx="1460082" cy="1460082"/>
          </a:xfrm>
          <a:custGeom>
            <a:avLst/>
            <a:gdLst/>
            <a:ahLst/>
            <a:cxnLst/>
            <a:rect l="l" t="t" r="r" b="b"/>
            <a:pathLst>
              <a:path w="1460082" h="1460082">
                <a:moveTo>
                  <a:pt x="0" y="0"/>
                </a:moveTo>
                <a:lnTo>
                  <a:pt x="1460082" y="0"/>
                </a:lnTo>
                <a:lnTo>
                  <a:pt x="1460082" y="1460082"/>
                </a:lnTo>
                <a:lnTo>
                  <a:pt x="0" y="1460082"/>
                </a:lnTo>
                <a:lnTo>
                  <a:pt x="0" y="0"/>
                </a:lnTo>
                <a:close/>
              </a:path>
            </a:pathLst>
          </a:custGeom>
          <a:blipFill>
            <a:blip r:embed="rId3"/>
            <a:stretch>
              <a:fillRect/>
            </a:stretch>
          </a:blipFill>
        </p:spPr>
        <p:txBody>
          <a:bodyPr/>
          <a:lstStyle/>
          <a:p>
            <a:endParaRPr lang="en-ID"/>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TextBox 3"/>
          <p:cNvSpPr txBox="1"/>
          <p:nvPr/>
        </p:nvSpPr>
        <p:spPr>
          <a:xfrm>
            <a:off x="1531425" y="914800"/>
            <a:ext cx="15225150" cy="981075"/>
          </a:xfrm>
          <a:prstGeom prst="rect">
            <a:avLst/>
          </a:prstGeom>
        </p:spPr>
        <p:txBody>
          <a:bodyPr lIns="0" tIns="0" rIns="0" bIns="0" rtlCol="0" anchor="t">
            <a:spAutoFit/>
          </a:bodyPr>
          <a:lstStyle/>
          <a:p>
            <a:pPr algn="ctr">
              <a:lnSpc>
                <a:spcPts val="7200"/>
              </a:lnSpc>
            </a:pPr>
            <a:r>
              <a:rPr lang="en-US" sz="6000" b="1">
                <a:solidFill>
                  <a:srgbClr val="0B3550"/>
                </a:solidFill>
                <a:latin typeface="Poppins Bold"/>
                <a:ea typeface="Poppins Bold"/>
                <a:cs typeface="Poppins Bold"/>
                <a:sym typeface="Poppins Bold"/>
              </a:rPr>
              <a:t>Saran</a:t>
            </a:r>
          </a:p>
        </p:txBody>
      </p:sp>
      <p:sp>
        <p:nvSpPr>
          <p:cNvPr id="4" name="TextBox 4"/>
          <p:cNvSpPr txBox="1"/>
          <p:nvPr/>
        </p:nvSpPr>
        <p:spPr>
          <a:xfrm>
            <a:off x="17204993" y="9572077"/>
            <a:ext cx="914550" cy="409575"/>
          </a:xfrm>
          <a:prstGeom prst="rect">
            <a:avLst/>
          </a:prstGeom>
        </p:spPr>
        <p:txBody>
          <a:bodyPr lIns="0" tIns="0" rIns="0" bIns="0" rtlCol="0" anchor="t">
            <a:spAutoFit/>
          </a:bodyPr>
          <a:lstStyle/>
          <a:p>
            <a:pPr algn="r">
              <a:lnSpc>
                <a:spcPts val="3120"/>
              </a:lnSpc>
            </a:pPr>
            <a:r>
              <a:rPr lang="en-US" sz="2600">
                <a:solidFill>
                  <a:srgbClr val="0B3550"/>
                </a:solidFill>
                <a:latin typeface="Arimo"/>
                <a:ea typeface="Arimo"/>
                <a:cs typeface="Arimo"/>
                <a:sym typeface="Arimo"/>
              </a:rPr>
              <a:t>42</a:t>
            </a:r>
          </a:p>
        </p:txBody>
      </p:sp>
      <p:sp>
        <p:nvSpPr>
          <p:cNvPr id="5" name="TextBox 5"/>
          <p:cNvSpPr txBox="1"/>
          <p:nvPr/>
        </p:nvSpPr>
        <p:spPr>
          <a:xfrm>
            <a:off x="1814625" y="2304502"/>
            <a:ext cx="14941950" cy="7677150"/>
          </a:xfrm>
          <a:prstGeom prst="rect">
            <a:avLst/>
          </a:prstGeom>
        </p:spPr>
        <p:txBody>
          <a:bodyPr lIns="0" tIns="0" rIns="0" bIns="0" rtlCol="0" anchor="t">
            <a:spAutoFit/>
          </a:bodyPr>
          <a:lstStyle/>
          <a:p>
            <a:pPr marL="777240" lvl="1" indent="-388620" algn="l">
              <a:lnSpc>
                <a:spcPts val="4320"/>
              </a:lnSpc>
              <a:buFont typeface="Arial"/>
              <a:buChar char="•"/>
            </a:pPr>
            <a:r>
              <a:rPr lang="en-US" sz="3600">
                <a:solidFill>
                  <a:srgbClr val="000000"/>
                </a:solidFill>
                <a:latin typeface="Arial"/>
                <a:ea typeface="Arial"/>
                <a:cs typeface="Arial"/>
                <a:sym typeface="Arial"/>
              </a:rPr>
              <a:t>Dari evaluasi, ditemukan "sweet spot" pada level noise sekitar 0.1, di mana kesalahan prediksi menurun. Penelitian lanjutan dapat mengeksplorasi level noise optimal ini untuk berbagai sensor, guna memastikan augmentasi data mendukung separabilitas fitur antar kelas.</a:t>
            </a:r>
          </a:p>
          <a:p>
            <a:pPr marL="777240" lvl="1" indent="-388620" algn="l">
              <a:lnSpc>
                <a:spcPts val="4320"/>
              </a:lnSpc>
              <a:buFont typeface="Arial"/>
              <a:buChar char="•"/>
            </a:pPr>
            <a:r>
              <a:rPr lang="en-US" sz="3600">
                <a:solidFill>
                  <a:srgbClr val="000000"/>
                </a:solidFill>
                <a:latin typeface="Arial"/>
                <a:ea typeface="Arial"/>
                <a:cs typeface="Arial"/>
                <a:sym typeface="Arial"/>
              </a:rPr>
              <a:t>Augmentasi Gaussian noise meningkatkan performa, namun menimbulkan tantangan seperti kesalahan antar kelas. Disarankan mengombinasikan Gaussian noise dengan metode augmentasi lain, seperti scaling atau interpolasi linier, untuk meningkatkan variasi data tanpa mengurangi separabilitas.</a:t>
            </a:r>
          </a:p>
          <a:p>
            <a:pPr marL="777240" lvl="1" indent="-388620" algn="l">
              <a:lnSpc>
                <a:spcPts val="4320"/>
              </a:lnSpc>
              <a:buFont typeface="Arial"/>
              <a:buChar char="•"/>
            </a:pPr>
            <a:r>
              <a:rPr lang="en-US" sz="3600">
                <a:solidFill>
                  <a:srgbClr val="000000"/>
                </a:solidFill>
                <a:latin typeface="Arial"/>
                <a:ea typeface="Arial"/>
                <a:cs typeface="Arial"/>
                <a:sym typeface="Arial"/>
              </a:rPr>
              <a:t>Pada level noise tinggi (&gt; 0.15), performa model menurun signifikan. Penelitian selanjutnya dapat berfokus pada metode yang meningkatkan ketahanan model terhadap noise tinggi</a:t>
            </a:r>
          </a:p>
          <a:p>
            <a:pPr algn="l">
              <a:lnSpc>
                <a:spcPts val="4320"/>
              </a:lnSpc>
            </a:pPr>
            <a:endParaRPr lang="en-US" sz="3600">
              <a:solidFill>
                <a:srgbClr val="000000"/>
              </a:solidFill>
              <a:latin typeface="Arial"/>
              <a:ea typeface="Arial"/>
              <a:cs typeface="Arial"/>
              <a:sym typeface="Arial"/>
            </a:endParaRPr>
          </a:p>
        </p:txBody>
      </p:sp>
      <p:sp>
        <p:nvSpPr>
          <p:cNvPr id="6" name="Freeform 6"/>
          <p:cNvSpPr/>
          <p:nvPr/>
        </p:nvSpPr>
        <p:spPr>
          <a:xfrm>
            <a:off x="16283908" y="376686"/>
            <a:ext cx="1460082" cy="1460082"/>
          </a:xfrm>
          <a:custGeom>
            <a:avLst/>
            <a:gdLst/>
            <a:ahLst/>
            <a:cxnLst/>
            <a:rect l="l" t="t" r="r" b="b"/>
            <a:pathLst>
              <a:path w="1460082" h="1460082">
                <a:moveTo>
                  <a:pt x="0" y="0"/>
                </a:moveTo>
                <a:lnTo>
                  <a:pt x="1460082" y="0"/>
                </a:lnTo>
                <a:lnTo>
                  <a:pt x="1460082" y="1460082"/>
                </a:lnTo>
                <a:lnTo>
                  <a:pt x="0" y="1460082"/>
                </a:lnTo>
                <a:lnTo>
                  <a:pt x="0" y="0"/>
                </a:lnTo>
                <a:close/>
              </a:path>
            </a:pathLst>
          </a:custGeom>
          <a:blipFill>
            <a:blip r:embed="rId3"/>
            <a:stretch>
              <a:fillRect/>
            </a:stretch>
          </a:blipFill>
        </p:spPr>
        <p:txBody>
          <a:bodyPr/>
          <a:lstStyle/>
          <a:p>
            <a:endParaRPr lang="en-ID"/>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TextBox 3"/>
          <p:cNvSpPr txBox="1"/>
          <p:nvPr/>
        </p:nvSpPr>
        <p:spPr>
          <a:xfrm>
            <a:off x="1531425" y="914800"/>
            <a:ext cx="15225150" cy="923330"/>
          </a:xfrm>
          <a:prstGeom prst="rect">
            <a:avLst/>
          </a:prstGeom>
        </p:spPr>
        <p:txBody>
          <a:bodyPr lIns="0" tIns="0" rIns="0" bIns="0" rtlCol="0" anchor="t">
            <a:spAutoFit/>
          </a:bodyPr>
          <a:lstStyle/>
          <a:p>
            <a:pPr algn="ctr">
              <a:lnSpc>
                <a:spcPts val="7200"/>
              </a:lnSpc>
            </a:pPr>
            <a:r>
              <a:rPr lang="en-US" sz="6000" b="1" dirty="0">
                <a:solidFill>
                  <a:srgbClr val="0B3550"/>
                </a:solidFill>
                <a:latin typeface="Poppins Bold"/>
                <a:ea typeface="Poppins Bold"/>
                <a:cs typeface="Poppins Bold"/>
                <a:sym typeface="Poppins Bold"/>
              </a:rPr>
              <a:t>Latar </a:t>
            </a:r>
            <a:r>
              <a:rPr lang="en-US" sz="6000" b="1" dirty="0" err="1">
                <a:solidFill>
                  <a:srgbClr val="0B3550"/>
                </a:solidFill>
                <a:latin typeface="Poppins Bold"/>
                <a:ea typeface="Poppins Bold"/>
                <a:cs typeface="Poppins Bold"/>
                <a:sym typeface="Poppins Bold"/>
              </a:rPr>
              <a:t>Belakang</a:t>
            </a:r>
            <a:r>
              <a:rPr lang="en-US" sz="6000" b="1" dirty="0">
                <a:solidFill>
                  <a:srgbClr val="0B3550"/>
                </a:solidFill>
                <a:latin typeface="Poppins Bold"/>
                <a:ea typeface="Poppins Bold"/>
                <a:cs typeface="Poppins Bold"/>
                <a:sym typeface="Poppins Bold"/>
              </a:rPr>
              <a:t> (1/3)</a:t>
            </a:r>
          </a:p>
        </p:txBody>
      </p:sp>
      <p:sp>
        <p:nvSpPr>
          <p:cNvPr id="4" name="Freeform 4"/>
          <p:cNvSpPr/>
          <p:nvPr/>
        </p:nvSpPr>
        <p:spPr>
          <a:xfrm>
            <a:off x="13034326" y="5866508"/>
            <a:ext cx="4582462" cy="1907938"/>
          </a:xfrm>
          <a:custGeom>
            <a:avLst/>
            <a:gdLst/>
            <a:ahLst/>
            <a:cxnLst/>
            <a:rect l="l" t="t" r="r" b="b"/>
            <a:pathLst>
              <a:path w="4582462" h="1907938">
                <a:moveTo>
                  <a:pt x="0" y="0"/>
                </a:moveTo>
                <a:lnTo>
                  <a:pt x="4582462" y="0"/>
                </a:lnTo>
                <a:lnTo>
                  <a:pt x="4582462" y="1907938"/>
                </a:lnTo>
                <a:lnTo>
                  <a:pt x="0" y="1907938"/>
                </a:lnTo>
                <a:lnTo>
                  <a:pt x="0" y="0"/>
                </a:lnTo>
                <a:close/>
              </a:path>
            </a:pathLst>
          </a:custGeom>
          <a:blipFill>
            <a:blip r:embed="rId3"/>
            <a:stretch>
              <a:fillRect/>
            </a:stretch>
          </a:blipFill>
        </p:spPr>
        <p:txBody>
          <a:bodyPr/>
          <a:lstStyle/>
          <a:p>
            <a:endParaRPr lang="en-ID"/>
          </a:p>
        </p:txBody>
      </p:sp>
      <p:grpSp>
        <p:nvGrpSpPr>
          <p:cNvPr id="5" name="Group 5"/>
          <p:cNvGrpSpPr/>
          <p:nvPr/>
        </p:nvGrpSpPr>
        <p:grpSpPr>
          <a:xfrm>
            <a:off x="4839225" y="6745689"/>
            <a:ext cx="1853550" cy="801150"/>
            <a:chOff x="0" y="0"/>
            <a:chExt cx="2471400" cy="1068200"/>
          </a:xfrm>
        </p:grpSpPr>
        <p:sp>
          <p:nvSpPr>
            <p:cNvPr id="6" name="Freeform 6"/>
            <p:cNvSpPr/>
            <p:nvPr/>
          </p:nvSpPr>
          <p:spPr>
            <a:xfrm>
              <a:off x="0" y="-2921"/>
              <a:ext cx="2471293" cy="1074039"/>
            </a:xfrm>
            <a:custGeom>
              <a:avLst/>
              <a:gdLst/>
              <a:ahLst/>
              <a:cxnLst/>
              <a:rect l="l" t="t" r="r" b="b"/>
              <a:pathLst>
                <a:path w="2471293" h="1074039">
                  <a:moveTo>
                    <a:pt x="38100" y="250952"/>
                  </a:moveTo>
                  <a:lnTo>
                    <a:pt x="1915668" y="250952"/>
                  </a:lnTo>
                  <a:lnTo>
                    <a:pt x="1915668" y="289052"/>
                  </a:lnTo>
                  <a:lnTo>
                    <a:pt x="1877568" y="289052"/>
                  </a:lnTo>
                  <a:lnTo>
                    <a:pt x="1877568" y="41021"/>
                  </a:lnTo>
                  <a:cubicBezTo>
                    <a:pt x="1877568" y="25781"/>
                    <a:pt x="1886712" y="11938"/>
                    <a:pt x="1900682" y="5969"/>
                  </a:cubicBezTo>
                  <a:cubicBezTo>
                    <a:pt x="1914652" y="0"/>
                    <a:pt x="1931035" y="2921"/>
                    <a:pt x="1941957" y="13462"/>
                  </a:cubicBezTo>
                  <a:lnTo>
                    <a:pt x="2459609" y="509524"/>
                  </a:lnTo>
                  <a:cubicBezTo>
                    <a:pt x="2467102" y="516763"/>
                    <a:pt x="2471293" y="526669"/>
                    <a:pt x="2471293" y="537083"/>
                  </a:cubicBezTo>
                  <a:cubicBezTo>
                    <a:pt x="2471293" y="547497"/>
                    <a:pt x="2467102" y="557403"/>
                    <a:pt x="2459609" y="564642"/>
                  </a:cubicBezTo>
                  <a:lnTo>
                    <a:pt x="1942084" y="1060577"/>
                  </a:lnTo>
                  <a:cubicBezTo>
                    <a:pt x="1931035" y="1071118"/>
                    <a:pt x="1914779" y="1074039"/>
                    <a:pt x="1900809" y="1068070"/>
                  </a:cubicBezTo>
                  <a:cubicBezTo>
                    <a:pt x="1886839" y="1062101"/>
                    <a:pt x="1877695" y="1048258"/>
                    <a:pt x="1877695" y="1033018"/>
                  </a:cubicBezTo>
                  <a:lnTo>
                    <a:pt x="1877695" y="784987"/>
                  </a:lnTo>
                  <a:lnTo>
                    <a:pt x="1915795" y="784987"/>
                  </a:lnTo>
                  <a:lnTo>
                    <a:pt x="1915795" y="823087"/>
                  </a:lnTo>
                  <a:lnTo>
                    <a:pt x="38100" y="823087"/>
                  </a:lnTo>
                  <a:cubicBezTo>
                    <a:pt x="17018" y="823087"/>
                    <a:pt x="0" y="806069"/>
                    <a:pt x="0" y="784987"/>
                  </a:cubicBezTo>
                  <a:lnTo>
                    <a:pt x="0" y="289052"/>
                  </a:lnTo>
                  <a:cubicBezTo>
                    <a:pt x="0" y="267970"/>
                    <a:pt x="17018" y="250952"/>
                    <a:pt x="38100" y="250952"/>
                  </a:cubicBezTo>
                  <a:moveTo>
                    <a:pt x="38100" y="327152"/>
                  </a:moveTo>
                  <a:lnTo>
                    <a:pt x="38100" y="289052"/>
                  </a:lnTo>
                  <a:lnTo>
                    <a:pt x="76200" y="289052"/>
                  </a:lnTo>
                  <a:lnTo>
                    <a:pt x="76200" y="784987"/>
                  </a:lnTo>
                  <a:lnTo>
                    <a:pt x="38100" y="784987"/>
                  </a:lnTo>
                  <a:lnTo>
                    <a:pt x="38100" y="746887"/>
                  </a:lnTo>
                  <a:lnTo>
                    <a:pt x="1915668" y="746887"/>
                  </a:lnTo>
                  <a:cubicBezTo>
                    <a:pt x="1936750" y="746887"/>
                    <a:pt x="1953768" y="763905"/>
                    <a:pt x="1953768" y="784987"/>
                  </a:cubicBezTo>
                  <a:lnTo>
                    <a:pt x="1953768" y="1033018"/>
                  </a:lnTo>
                  <a:lnTo>
                    <a:pt x="1915668" y="1033018"/>
                  </a:lnTo>
                  <a:lnTo>
                    <a:pt x="1889252" y="1005459"/>
                  </a:lnTo>
                  <a:lnTo>
                    <a:pt x="2406904" y="509397"/>
                  </a:lnTo>
                  <a:lnTo>
                    <a:pt x="2433320" y="536956"/>
                  </a:lnTo>
                  <a:lnTo>
                    <a:pt x="2406904" y="564515"/>
                  </a:lnTo>
                  <a:lnTo>
                    <a:pt x="1889252" y="68580"/>
                  </a:lnTo>
                  <a:lnTo>
                    <a:pt x="1915668" y="41021"/>
                  </a:lnTo>
                  <a:lnTo>
                    <a:pt x="1953768" y="41021"/>
                  </a:lnTo>
                  <a:lnTo>
                    <a:pt x="1953768" y="289052"/>
                  </a:lnTo>
                  <a:cubicBezTo>
                    <a:pt x="1953768" y="310134"/>
                    <a:pt x="1936750" y="327152"/>
                    <a:pt x="1915668" y="327152"/>
                  </a:cubicBezTo>
                  <a:lnTo>
                    <a:pt x="38100" y="327152"/>
                  </a:lnTo>
                  <a:close/>
                </a:path>
              </a:pathLst>
            </a:custGeom>
            <a:solidFill>
              <a:srgbClr val="434343"/>
            </a:solidFill>
          </p:spPr>
          <p:txBody>
            <a:bodyPr/>
            <a:lstStyle/>
            <a:p>
              <a:endParaRPr lang="en-ID"/>
            </a:p>
          </p:txBody>
        </p:sp>
      </p:grpSp>
      <p:grpSp>
        <p:nvGrpSpPr>
          <p:cNvPr id="7" name="Group 7"/>
          <p:cNvGrpSpPr/>
          <p:nvPr/>
        </p:nvGrpSpPr>
        <p:grpSpPr>
          <a:xfrm>
            <a:off x="10990425" y="6745689"/>
            <a:ext cx="1853550" cy="801150"/>
            <a:chOff x="0" y="0"/>
            <a:chExt cx="2471400" cy="1068200"/>
          </a:xfrm>
        </p:grpSpPr>
        <p:sp>
          <p:nvSpPr>
            <p:cNvPr id="8" name="Freeform 8"/>
            <p:cNvSpPr/>
            <p:nvPr/>
          </p:nvSpPr>
          <p:spPr>
            <a:xfrm>
              <a:off x="0" y="-2921"/>
              <a:ext cx="2471293" cy="1074039"/>
            </a:xfrm>
            <a:custGeom>
              <a:avLst/>
              <a:gdLst/>
              <a:ahLst/>
              <a:cxnLst/>
              <a:rect l="l" t="t" r="r" b="b"/>
              <a:pathLst>
                <a:path w="2471293" h="1074039">
                  <a:moveTo>
                    <a:pt x="38100" y="250952"/>
                  </a:moveTo>
                  <a:lnTo>
                    <a:pt x="1915668" y="250952"/>
                  </a:lnTo>
                  <a:lnTo>
                    <a:pt x="1915668" y="289052"/>
                  </a:lnTo>
                  <a:lnTo>
                    <a:pt x="1877568" y="289052"/>
                  </a:lnTo>
                  <a:lnTo>
                    <a:pt x="1877568" y="41021"/>
                  </a:lnTo>
                  <a:cubicBezTo>
                    <a:pt x="1877568" y="25781"/>
                    <a:pt x="1886712" y="11938"/>
                    <a:pt x="1900682" y="5969"/>
                  </a:cubicBezTo>
                  <a:cubicBezTo>
                    <a:pt x="1914652" y="0"/>
                    <a:pt x="1931035" y="2921"/>
                    <a:pt x="1941957" y="13462"/>
                  </a:cubicBezTo>
                  <a:lnTo>
                    <a:pt x="2459609" y="509524"/>
                  </a:lnTo>
                  <a:cubicBezTo>
                    <a:pt x="2467102" y="516763"/>
                    <a:pt x="2471293" y="526669"/>
                    <a:pt x="2471293" y="537083"/>
                  </a:cubicBezTo>
                  <a:cubicBezTo>
                    <a:pt x="2471293" y="547497"/>
                    <a:pt x="2467102" y="557403"/>
                    <a:pt x="2459609" y="564642"/>
                  </a:cubicBezTo>
                  <a:lnTo>
                    <a:pt x="1942084" y="1060577"/>
                  </a:lnTo>
                  <a:cubicBezTo>
                    <a:pt x="1931035" y="1071118"/>
                    <a:pt x="1914779" y="1074039"/>
                    <a:pt x="1900809" y="1068070"/>
                  </a:cubicBezTo>
                  <a:cubicBezTo>
                    <a:pt x="1886839" y="1062101"/>
                    <a:pt x="1877695" y="1048258"/>
                    <a:pt x="1877695" y="1033018"/>
                  </a:cubicBezTo>
                  <a:lnTo>
                    <a:pt x="1877695" y="784987"/>
                  </a:lnTo>
                  <a:lnTo>
                    <a:pt x="1915795" y="784987"/>
                  </a:lnTo>
                  <a:lnTo>
                    <a:pt x="1915795" y="823087"/>
                  </a:lnTo>
                  <a:lnTo>
                    <a:pt x="38100" y="823087"/>
                  </a:lnTo>
                  <a:cubicBezTo>
                    <a:pt x="17018" y="823087"/>
                    <a:pt x="0" y="806069"/>
                    <a:pt x="0" y="784987"/>
                  </a:cubicBezTo>
                  <a:lnTo>
                    <a:pt x="0" y="289052"/>
                  </a:lnTo>
                  <a:cubicBezTo>
                    <a:pt x="0" y="267970"/>
                    <a:pt x="17018" y="250952"/>
                    <a:pt x="38100" y="250952"/>
                  </a:cubicBezTo>
                  <a:moveTo>
                    <a:pt x="38100" y="327152"/>
                  </a:moveTo>
                  <a:lnTo>
                    <a:pt x="38100" y="289052"/>
                  </a:lnTo>
                  <a:lnTo>
                    <a:pt x="76200" y="289052"/>
                  </a:lnTo>
                  <a:lnTo>
                    <a:pt x="76200" y="784987"/>
                  </a:lnTo>
                  <a:lnTo>
                    <a:pt x="38100" y="784987"/>
                  </a:lnTo>
                  <a:lnTo>
                    <a:pt x="38100" y="746887"/>
                  </a:lnTo>
                  <a:lnTo>
                    <a:pt x="1915668" y="746887"/>
                  </a:lnTo>
                  <a:cubicBezTo>
                    <a:pt x="1936750" y="746887"/>
                    <a:pt x="1953768" y="763905"/>
                    <a:pt x="1953768" y="784987"/>
                  </a:cubicBezTo>
                  <a:lnTo>
                    <a:pt x="1953768" y="1033018"/>
                  </a:lnTo>
                  <a:lnTo>
                    <a:pt x="1915668" y="1033018"/>
                  </a:lnTo>
                  <a:lnTo>
                    <a:pt x="1889252" y="1005459"/>
                  </a:lnTo>
                  <a:lnTo>
                    <a:pt x="2406904" y="509397"/>
                  </a:lnTo>
                  <a:lnTo>
                    <a:pt x="2433320" y="536956"/>
                  </a:lnTo>
                  <a:lnTo>
                    <a:pt x="2406904" y="564515"/>
                  </a:lnTo>
                  <a:lnTo>
                    <a:pt x="1889252" y="68580"/>
                  </a:lnTo>
                  <a:lnTo>
                    <a:pt x="1915668" y="41021"/>
                  </a:lnTo>
                  <a:lnTo>
                    <a:pt x="1953768" y="41021"/>
                  </a:lnTo>
                  <a:lnTo>
                    <a:pt x="1953768" y="289052"/>
                  </a:lnTo>
                  <a:cubicBezTo>
                    <a:pt x="1953768" y="310134"/>
                    <a:pt x="1936750" y="327152"/>
                    <a:pt x="1915668" y="327152"/>
                  </a:cubicBezTo>
                  <a:lnTo>
                    <a:pt x="38100" y="327152"/>
                  </a:lnTo>
                  <a:close/>
                </a:path>
              </a:pathLst>
            </a:custGeom>
            <a:solidFill>
              <a:srgbClr val="434343"/>
            </a:solidFill>
          </p:spPr>
          <p:txBody>
            <a:bodyPr/>
            <a:lstStyle/>
            <a:p>
              <a:endParaRPr lang="en-ID"/>
            </a:p>
          </p:txBody>
        </p:sp>
      </p:grpSp>
      <p:sp>
        <p:nvSpPr>
          <p:cNvPr id="9" name="Freeform 9"/>
          <p:cNvSpPr/>
          <p:nvPr/>
        </p:nvSpPr>
        <p:spPr>
          <a:xfrm>
            <a:off x="16283908" y="376686"/>
            <a:ext cx="1460082" cy="1460082"/>
          </a:xfrm>
          <a:custGeom>
            <a:avLst/>
            <a:gdLst/>
            <a:ahLst/>
            <a:cxnLst/>
            <a:rect l="l" t="t" r="r" b="b"/>
            <a:pathLst>
              <a:path w="1460082" h="1460082">
                <a:moveTo>
                  <a:pt x="0" y="0"/>
                </a:moveTo>
                <a:lnTo>
                  <a:pt x="1460082" y="0"/>
                </a:lnTo>
                <a:lnTo>
                  <a:pt x="1460082" y="1460082"/>
                </a:lnTo>
                <a:lnTo>
                  <a:pt x="0" y="1460082"/>
                </a:lnTo>
                <a:lnTo>
                  <a:pt x="0" y="0"/>
                </a:lnTo>
                <a:close/>
              </a:path>
            </a:pathLst>
          </a:custGeom>
          <a:blipFill>
            <a:blip r:embed="rId4"/>
            <a:stretch>
              <a:fillRect/>
            </a:stretch>
          </a:blipFill>
        </p:spPr>
        <p:txBody>
          <a:bodyPr/>
          <a:lstStyle/>
          <a:p>
            <a:endParaRPr lang="en-ID"/>
          </a:p>
        </p:txBody>
      </p:sp>
      <p:sp>
        <p:nvSpPr>
          <p:cNvPr id="10" name="Freeform 10"/>
          <p:cNvSpPr/>
          <p:nvPr/>
        </p:nvSpPr>
        <p:spPr>
          <a:xfrm>
            <a:off x="1028700" y="5234115"/>
            <a:ext cx="3364672" cy="3288967"/>
          </a:xfrm>
          <a:custGeom>
            <a:avLst/>
            <a:gdLst/>
            <a:ahLst/>
            <a:cxnLst/>
            <a:rect l="l" t="t" r="r" b="b"/>
            <a:pathLst>
              <a:path w="3364672" h="3288967">
                <a:moveTo>
                  <a:pt x="0" y="0"/>
                </a:moveTo>
                <a:lnTo>
                  <a:pt x="3364672" y="0"/>
                </a:lnTo>
                <a:lnTo>
                  <a:pt x="3364672" y="3288967"/>
                </a:lnTo>
                <a:lnTo>
                  <a:pt x="0" y="32889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1" name="Freeform 11"/>
          <p:cNvSpPr/>
          <p:nvPr/>
        </p:nvSpPr>
        <p:spPr>
          <a:xfrm>
            <a:off x="6792470" y="4924718"/>
            <a:ext cx="4098261" cy="4098261"/>
          </a:xfrm>
          <a:custGeom>
            <a:avLst/>
            <a:gdLst/>
            <a:ahLst/>
            <a:cxnLst/>
            <a:rect l="l" t="t" r="r" b="b"/>
            <a:pathLst>
              <a:path w="4098261" h="4098261">
                <a:moveTo>
                  <a:pt x="0" y="0"/>
                </a:moveTo>
                <a:lnTo>
                  <a:pt x="4098260" y="0"/>
                </a:lnTo>
                <a:lnTo>
                  <a:pt x="4098260" y="4098261"/>
                </a:lnTo>
                <a:lnTo>
                  <a:pt x="0" y="4098261"/>
                </a:lnTo>
                <a:lnTo>
                  <a:pt x="0" y="0"/>
                </a:lnTo>
                <a:close/>
              </a:path>
            </a:pathLst>
          </a:custGeom>
          <a:blipFill>
            <a:blip r:embed="rId7"/>
            <a:stretch>
              <a:fillRect/>
            </a:stretch>
          </a:blipFill>
        </p:spPr>
        <p:txBody>
          <a:bodyPr/>
          <a:lstStyle/>
          <a:p>
            <a:endParaRPr lang="en-ID"/>
          </a:p>
        </p:txBody>
      </p:sp>
      <p:sp>
        <p:nvSpPr>
          <p:cNvPr id="12" name="Freeform 12"/>
          <p:cNvSpPr/>
          <p:nvPr/>
        </p:nvSpPr>
        <p:spPr>
          <a:xfrm>
            <a:off x="6584238" y="7966775"/>
            <a:ext cx="1412196" cy="1442857"/>
          </a:xfrm>
          <a:custGeom>
            <a:avLst/>
            <a:gdLst/>
            <a:ahLst/>
            <a:cxnLst/>
            <a:rect l="l" t="t" r="r" b="b"/>
            <a:pathLst>
              <a:path w="1412196" h="1442857">
                <a:moveTo>
                  <a:pt x="0" y="0"/>
                </a:moveTo>
                <a:lnTo>
                  <a:pt x="1412196" y="0"/>
                </a:lnTo>
                <a:lnTo>
                  <a:pt x="1412196" y="1442857"/>
                </a:lnTo>
                <a:lnTo>
                  <a:pt x="0" y="14428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D"/>
          </a:p>
        </p:txBody>
      </p:sp>
      <p:sp>
        <p:nvSpPr>
          <p:cNvPr id="13" name="TextBox 13"/>
          <p:cNvSpPr txBox="1"/>
          <p:nvPr/>
        </p:nvSpPr>
        <p:spPr>
          <a:xfrm>
            <a:off x="825025" y="3787662"/>
            <a:ext cx="4287150" cy="1440942"/>
          </a:xfrm>
          <a:prstGeom prst="rect">
            <a:avLst/>
          </a:prstGeom>
        </p:spPr>
        <p:txBody>
          <a:bodyPr lIns="0" tIns="0" rIns="0" bIns="0" rtlCol="0" anchor="t">
            <a:spAutoFit/>
          </a:bodyPr>
          <a:lstStyle/>
          <a:p>
            <a:pPr algn="ctr">
              <a:lnSpc>
                <a:spcPts val="3863"/>
              </a:lnSpc>
            </a:pPr>
            <a:r>
              <a:rPr lang="en-US" sz="2799">
                <a:solidFill>
                  <a:srgbClr val="242424"/>
                </a:solidFill>
                <a:latin typeface="Barlow"/>
                <a:ea typeface="Barlow"/>
                <a:cs typeface="Barlow"/>
                <a:sym typeface="Barlow"/>
              </a:rPr>
              <a:t>Atribut utama penentu kualitas teh hitam: </a:t>
            </a:r>
            <a:r>
              <a:rPr lang="en-US" sz="2799" b="1">
                <a:solidFill>
                  <a:srgbClr val="242424"/>
                </a:solidFill>
                <a:latin typeface="Barlow Bold"/>
                <a:ea typeface="Barlow Bold"/>
                <a:cs typeface="Barlow Bold"/>
                <a:sym typeface="Barlow Bold"/>
              </a:rPr>
              <a:t>aroma</a:t>
            </a:r>
            <a:r>
              <a:rPr lang="en-US" sz="2799">
                <a:solidFill>
                  <a:srgbClr val="242424"/>
                </a:solidFill>
                <a:latin typeface="Barlow"/>
                <a:ea typeface="Barlow"/>
                <a:cs typeface="Barlow"/>
                <a:sym typeface="Barlow"/>
              </a:rPr>
              <a:t>, warna, rasa</a:t>
            </a:r>
          </a:p>
        </p:txBody>
      </p:sp>
      <p:sp>
        <p:nvSpPr>
          <p:cNvPr id="14" name="TextBox 14"/>
          <p:cNvSpPr txBox="1"/>
          <p:nvPr/>
        </p:nvSpPr>
        <p:spPr>
          <a:xfrm>
            <a:off x="5857425" y="2848154"/>
            <a:ext cx="6127950" cy="1926717"/>
          </a:xfrm>
          <a:prstGeom prst="rect">
            <a:avLst/>
          </a:prstGeom>
        </p:spPr>
        <p:txBody>
          <a:bodyPr lIns="0" tIns="0" rIns="0" bIns="0" rtlCol="0" anchor="t">
            <a:spAutoFit/>
          </a:bodyPr>
          <a:lstStyle/>
          <a:p>
            <a:pPr algn="ctr">
              <a:lnSpc>
                <a:spcPts val="3863"/>
              </a:lnSpc>
            </a:pPr>
            <a:r>
              <a:rPr lang="en-US" sz="2799">
                <a:solidFill>
                  <a:srgbClr val="242424"/>
                </a:solidFill>
                <a:latin typeface="Barlow"/>
                <a:ea typeface="Barlow"/>
                <a:cs typeface="Barlow"/>
                <a:sym typeface="Barlow"/>
              </a:rPr>
              <a:t>Metode penilaian tradisional bergantung pada </a:t>
            </a:r>
            <a:r>
              <a:rPr lang="en-US" sz="2799" b="1">
                <a:solidFill>
                  <a:srgbClr val="242424"/>
                </a:solidFill>
                <a:latin typeface="Barlow Bold"/>
                <a:ea typeface="Barlow Bold"/>
                <a:cs typeface="Barlow Bold"/>
                <a:sym typeface="Barlow Bold"/>
              </a:rPr>
              <a:t>pakar</a:t>
            </a:r>
            <a:r>
              <a:rPr lang="en-US" sz="2799">
                <a:solidFill>
                  <a:srgbClr val="242424"/>
                </a:solidFill>
                <a:latin typeface="Barlow"/>
                <a:ea typeface="Barlow"/>
                <a:cs typeface="Barlow"/>
                <a:sym typeface="Barlow"/>
              </a:rPr>
              <a:t>, bersifat </a:t>
            </a:r>
            <a:r>
              <a:rPr lang="en-US" sz="2799" b="1">
                <a:solidFill>
                  <a:srgbClr val="242424"/>
                </a:solidFill>
                <a:latin typeface="Barlow Bold"/>
                <a:ea typeface="Barlow Bold"/>
                <a:cs typeface="Barlow Bold"/>
                <a:sym typeface="Barlow Bold"/>
              </a:rPr>
              <a:t>subjektif, mahal, memakan waktu,</a:t>
            </a:r>
            <a:r>
              <a:rPr lang="en-US" sz="2799">
                <a:solidFill>
                  <a:srgbClr val="242424"/>
                </a:solidFill>
                <a:latin typeface="Barlow"/>
                <a:ea typeface="Barlow"/>
                <a:cs typeface="Barlow"/>
                <a:sym typeface="Barlow"/>
              </a:rPr>
              <a:t> dan </a:t>
            </a:r>
            <a:r>
              <a:rPr lang="en-US" sz="2799" b="1">
                <a:solidFill>
                  <a:srgbClr val="242424"/>
                </a:solidFill>
                <a:latin typeface="Barlow Bold"/>
                <a:ea typeface="Barlow Bold"/>
                <a:cs typeface="Barlow Bold"/>
                <a:sym typeface="Barlow Bold"/>
              </a:rPr>
              <a:t>sulit distandardisasi</a:t>
            </a:r>
            <a:r>
              <a:rPr lang="en-US" sz="2799">
                <a:solidFill>
                  <a:srgbClr val="242424"/>
                </a:solidFill>
                <a:latin typeface="Barlow"/>
                <a:ea typeface="Barlow"/>
                <a:cs typeface="Barlow"/>
                <a:sym typeface="Barlow"/>
              </a:rPr>
              <a:t>.</a:t>
            </a:r>
          </a:p>
        </p:txBody>
      </p:sp>
      <p:sp>
        <p:nvSpPr>
          <p:cNvPr id="15" name="TextBox 15"/>
          <p:cNvSpPr txBox="1"/>
          <p:nvPr/>
        </p:nvSpPr>
        <p:spPr>
          <a:xfrm>
            <a:off x="12843975" y="5095875"/>
            <a:ext cx="4631550" cy="469392"/>
          </a:xfrm>
          <a:prstGeom prst="rect">
            <a:avLst/>
          </a:prstGeom>
        </p:spPr>
        <p:txBody>
          <a:bodyPr lIns="0" tIns="0" rIns="0" bIns="0" rtlCol="0" anchor="t">
            <a:spAutoFit/>
          </a:bodyPr>
          <a:lstStyle/>
          <a:p>
            <a:pPr algn="ctr">
              <a:lnSpc>
                <a:spcPts val="3863"/>
              </a:lnSpc>
            </a:pPr>
            <a:r>
              <a:rPr lang="en-US" sz="2799" b="1">
                <a:solidFill>
                  <a:srgbClr val="242424"/>
                </a:solidFill>
                <a:latin typeface="Barlow Bold"/>
                <a:ea typeface="Barlow Bold"/>
                <a:cs typeface="Barlow Bold"/>
                <a:sym typeface="Barlow Bold"/>
              </a:rPr>
              <a:t>Electronic Nose</a:t>
            </a:r>
          </a:p>
        </p:txBody>
      </p:sp>
      <p:sp>
        <p:nvSpPr>
          <p:cNvPr id="16" name="TextBox 16"/>
          <p:cNvSpPr txBox="1"/>
          <p:nvPr/>
        </p:nvSpPr>
        <p:spPr>
          <a:xfrm>
            <a:off x="17204993" y="9572077"/>
            <a:ext cx="914550" cy="623400"/>
          </a:xfrm>
          <a:prstGeom prst="rect">
            <a:avLst/>
          </a:prstGeom>
        </p:spPr>
        <p:txBody>
          <a:bodyPr lIns="0" tIns="0" rIns="0" bIns="0" rtlCol="0" anchor="t">
            <a:spAutoFit/>
          </a:bodyPr>
          <a:lstStyle/>
          <a:p>
            <a:pPr algn="r">
              <a:lnSpc>
                <a:spcPts val="3120"/>
              </a:lnSpc>
            </a:pPr>
            <a:r>
              <a:rPr lang="en-US" sz="2600">
                <a:solidFill>
                  <a:srgbClr val="0B3550"/>
                </a:solidFill>
                <a:latin typeface="Arimo"/>
                <a:ea typeface="Arimo"/>
                <a:cs typeface="Arimo"/>
                <a:sym typeface="Arimo"/>
              </a:rPr>
              <a:t>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TextBox 3"/>
          <p:cNvSpPr txBox="1"/>
          <p:nvPr/>
        </p:nvSpPr>
        <p:spPr>
          <a:xfrm>
            <a:off x="1531425" y="914800"/>
            <a:ext cx="15225150" cy="981075"/>
          </a:xfrm>
          <a:prstGeom prst="rect">
            <a:avLst/>
          </a:prstGeom>
        </p:spPr>
        <p:txBody>
          <a:bodyPr lIns="0" tIns="0" rIns="0" bIns="0" rtlCol="0" anchor="t">
            <a:spAutoFit/>
          </a:bodyPr>
          <a:lstStyle/>
          <a:p>
            <a:pPr algn="ctr">
              <a:lnSpc>
                <a:spcPts val="7200"/>
              </a:lnSpc>
            </a:pPr>
            <a:r>
              <a:rPr lang="en-US" sz="6000" b="1">
                <a:solidFill>
                  <a:srgbClr val="0B3550"/>
                </a:solidFill>
                <a:latin typeface="Poppins Bold"/>
                <a:ea typeface="Poppins Bold"/>
                <a:cs typeface="Poppins Bold"/>
                <a:sym typeface="Poppins Bold"/>
              </a:rPr>
              <a:t>Latar Belakang (2/3)</a:t>
            </a:r>
          </a:p>
        </p:txBody>
      </p:sp>
      <p:sp>
        <p:nvSpPr>
          <p:cNvPr id="4" name="Freeform 4"/>
          <p:cNvSpPr/>
          <p:nvPr/>
        </p:nvSpPr>
        <p:spPr>
          <a:xfrm>
            <a:off x="16283908" y="376686"/>
            <a:ext cx="1460082" cy="1460082"/>
          </a:xfrm>
          <a:custGeom>
            <a:avLst/>
            <a:gdLst/>
            <a:ahLst/>
            <a:cxnLst/>
            <a:rect l="l" t="t" r="r" b="b"/>
            <a:pathLst>
              <a:path w="1460082" h="1460082">
                <a:moveTo>
                  <a:pt x="0" y="0"/>
                </a:moveTo>
                <a:lnTo>
                  <a:pt x="1460082" y="0"/>
                </a:lnTo>
                <a:lnTo>
                  <a:pt x="1460082" y="1460082"/>
                </a:lnTo>
                <a:lnTo>
                  <a:pt x="0" y="1460082"/>
                </a:lnTo>
                <a:lnTo>
                  <a:pt x="0" y="0"/>
                </a:lnTo>
                <a:close/>
              </a:path>
            </a:pathLst>
          </a:custGeom>
          <a:blipFill>
            <a:blip r:embed="rId3"/>
            <a:stretch>
              <a:fillRect/>
            </a:stretch>
          </a:blipFill>
        </p:spPr>
        <p:txBody>
          <a:bodyPr/>
          <a:lstStyle/>
          <a:p>
            <a:endParaRPr lang="en-ID"/>
          </a:p>
        </p:txBody>
      </p:sp>
      <p:sp>
        <p:nvSpPr>
          <p:cNvPr id="5" name="Freeform 5"/>
          <p:cNvSpPr/>
          <p:nvPr/>
        </p:nvSpPr>
        <p:spPr>
          <a:xfrm>
            <a:off x="2289811" y="2610975"/>
            <a:ext cx="13708378" cy="4689408"/>
          </a:xfrm>
          <a:custGeom>
            <a:avLst/>
            <a:gdLst/>
            <a:ahLst/>
            <a:cxnLst/>
            <a:rect l="l" t="t" r="r" b="b"/>
            <a:pathLst>
              <a:path w="13708378" h="4689408">
                <a:moveTo>
                  <a:pt x="0" y="0"/>
                </a:moveTo>
                <a:lnTo>
                  <a:pt x="13708378" y="0"/>
                </a:lnTo>
                <a:lnTo>
                  <a:pt x="13708378" y="4689407"/>
                </a:lnTo>
                <a:lnTo>
                  <a:pt x="0" y="4689407"/>
                </a:lnTo>
                <a:lnTo>
                  <a:pt x="0" y="0"/>
                </a:lnTo>
                <a:close/>
              </a:path>
            </a:pathLst>
          </a:custGeom>
          <a:blipFill>
            <a:blip r:embed="rId4"/>
            <a:stretch>
              <a:fillRect/>
            </a:stretch>
          </a:blipFill>
        </p:spPr>
        <p:txBody>
          <a:bodyPr/>
          <a:lstStyle/>
          <a:p>
            <a:endParaRPr lang="en-ID"/>
          </a:p>
        </p:txBody>
      </p:sp>
      <p:grpSp>
        <p:nvGrpSpPr>
          <p:cNvPr id="6" name="Group 6"/>
          <p:cNvGrpSpPr/>
          <p:nvPr/>
        </p:nvGrpSpPr>
        <p:grpSpPr>
          <a:xfrm>
            <a:off x="14744700" y="5344935"/>
            <a:ext cx="1065439" cy="371475"/>
            <a:chOff x="0" y="0"/>
            <a:chExt cx="280610" cy="97837"/>
          </a:xfrm>
        </p:grpSpPr>
        <p:sp>
          <p:nvSpPr>
            <p:cNvPr id="7" name="Freeform 7"/>
            <p:cNvSpPr/>
            <p:nvPr/>
          </p:nvSpPr>
          <p:spPr>
            <a:xfrm>
              <a:off x="0" y="0"/>
              <a:ext cx="280610" cy="97837"/>
            </a:xfrm>
            <a:custGeom>
              <a:avLst/>
              <a:gdLst/>
              <a:ahLst/>
              <a:cxnLst/>
              <a:rect l="l" t="t" r="r" b="b"/>
              <a:pathLst>
                <a:path w="280610" h="97837">
                  <a:moveTo>
                    <a:pt x="0" y="0"/>
                  </a:moveTo>
                  <a:lnTo>
                    <a:pt x="280610" y="0"/>
                  </a:lnTo>
                  <a:lnTo>
                    <a:pt x="280610" y="97837"/>
                  </a:lnTo>
                  <a:lnTo>
                    <a:pt x="0" y="97837"/>
                  </a:lnTo>
                  <a:close/>
                </a:path>
              </a:pathLst>
            </a:custGeom>
            <a:solidFill>
              <a:srgbClr val="FFFFFF"/>
            </a:solidFill>
          </p:spPr>
          <p:txBody>
            <a:bodyPr/>
            <a:lstStyle/>
            <a:p>
              <a:endParaRPr lang="en-ID"/>
            </a:p>
          </p:txBody>
        </p:sp>
        <p:sp>
          <p:nvSpPr>
            <p:cNvPr id="8" name="TextBox 8"/>
            <p:cNvSpPr txBox="1"/>
            <p:nvPr/>
          </p:nvSpPr>
          <p:spPr>
            <a:xfrm>
              <a:off x="0" y="-19050"/>
              <a:ext cx="280610" cy="116887"/>
            </a:xfrm>
            <a:prstGeom prst="rect">
              <a:avLst/>
            </a:prstGeom>
          </p:spPr>
          <p:txBody>
            <a:bodyPr lIns="50800" tIns="50800" rIns="50800" bIns="50800" rtlCol="0" anchor="ctr"/>
            <a:lstStyle/>
            <a:p>
              <a:pPr algn="ctr">
                <a:lnSpc>
                  <a:spcPts val="3120"/>
                </a:lnSpc>
              </a:pPr>
              <a:endParaRPr/>
            </a:p>
          </p:txBody>
        </p:sp>
      </p:grpSp>
      <p:sp>
        <p:nvSpPr>
          <p:cNvPr id="9" name="TextBox 9"/>
          <p:cNvSpPr txBox="1"/>
          <p:nvPr/>
        </p:nvSpPr>
        <p:spPr>
          <a:xfrm>
            <a:off x="1240038" y="7701153"/>
            <a:ext cx="16019262" cy="1585722"/>
          </a:xfrm>
          <a:prstGeom prst="rect">
            <a:avLst/>
          </a:prstGeom>
        </p:spPr>
        <p:txBody>
          <a:bodyPr lIns="0" tIns="0" rIns="0" bIns="0" rtlCol="0" anchor="t">
            <a:spAutoFit/>
          </a:bodyPr>
          <a:lstStyle/>
          <a:p>
            <a:pPr algn="ctr">
              <a:lnSpc>
                <a:spcPts val="3174"/>
              </a:lnSpc>
            </a:pPr>
            <a:r>
              <a:rPr lang="en-US" sz="2300">
                <a:solidFill>
                  <a:srgbClr val="242424"/>
                </a:solidFill>
                <a:latin typeface="Barlow"/>
                <a:ea typeface="Barlow"/>
                <a:cs typeface="Barlow"/>
                <a:sym typeface="Barlow"/>
              </a:rPr>
              <a:t>Kualitas model pembelajaran bergantung pada jumlah data pelatihan. Pada e-nose, pengenalan aroma menggunakan sampel berlabel untuk membangun model klasifikasi kualitas makanan.</a:t>
            </a:r>
            <a:r>
              <a:rPr lang="en-US" sz="2300" b="1">
                <a:solidFill>
                  <a:srgbClr val="242424"/>
                </a:solidFill>
                <a:latin typeface="Barlow Bold"/>
                <a:ea typeface="Barlow Bold"/>
                <a:cs typeface="Barlow Bold"/>
                <a:sym typeface="Barlow Bold"/>
              </a:rPr>
              <a:t> Tantangan adalah pengumpulan data yang memakan waktu</a:t>
            </a:r>
            <a:r>
              <a:rPr lang="en-US" sz="2300">
                <a:solidFill>
                  <a:srgbClr val="242424"/>
                </a:solidFill>
                <a:latin typeface="Barlow"/>
                <a:ea typeface="Barlow"/>
                <a:cs typeface="Barlow"/>
                <a:sym typeface="Barlow"/>
              </a:rPr>
              <a:t> dan ketergantungan pada sampel berlabel, yang membatasi generalisasi mode</a:t>
            </a:r>
          </a:p>
          <a:p>
            <a:pPr algn="ctr">
              <a:lnSpc>
                <a:spcPts val="3174"/>
              </a:lnSpc>
            </a:pPr>
            <a:endParaRPr lang="en-US" sz="2300">
              <a:solidFill>
                <a:srgbClr val="242424"/>
              </a:solidFill>
              <a:latin typeface="Barlow"/>
              <a:ea typeface="Barlow"/>
              <a:cs typeface="Barlow"/>
              <a:sym typeface="Barlow"/>
            </a:endParaRPr>
          </a:p>
        </p:txBody>
      </p:sp>
      <p:sp>
        <p:nvSpPr>
          <p:cNvPr id="10" name="TextBox 10"/>
          <p:cNvSpPr txBox="1"/>
          <p:nvPr/>
        </p:nvSpPr>
        <p:spPr>
          <a:xfrm>
            <a:off x="17204993" y="9572077"/>
            <a:ext cx="914550" cy="409575"/>
          </a:xfrm>
          <a:prstGeom prst="rect">
            <a:avLst/>
          </a:prstGeom>
        </p:spPr>
        <p:txBody>
          <a:bodyPr lIns="0" tIns="0" rIns="0" bIns="0" rtlCol="0" anchor="t">
            <a:spAutoFit/>
          </a:bodyPr>
          <a:lstStyle/>
          <a:p>
            <a:pPr algn="r">
              <a:lnSpc>
                <a:spcPts val="3120"/>
              </a:lnSpc>
            </a:pPr>
            <a:r>
              <a:rPr lang="en-US" sz="2600">
                <a:solidFill>
                  <a:srgbClr val="0B3550"/>
                </a:solidFill>
                <a:latin typeface="Arimo"/>
                <a:ea typeface="Arimo"/>
                <a:cs typeface="Arimo"/>
                <a:sym typeface="Arimo"/>
              </a:rPr>
              <a:t>4</a:t>
            </a:r>
          </a:p>
        </p:txBody>
      </p:sp>
      <p:sp>
        <p:nvSpPr>
          <p:cNvPr id="11" name="TextBox 11"/>
          <p:cNvSpPr txBox="1"/>
          <p:nvPr/>
        </p:nvSpPr>
        <p:spPr>
          <a:xfrm>
            <a:off x="13926713" y="5306835"/>
            <a:ext cx="2701414" cy="303863"/>
          </a:xfrm>
          <a:prstGeom prst="rect">
            <a:avLst/>
          </a:prstGeom>
        </p:spPr>
        <p:txBody>
          <a:bodyPr lIns="0" tIns="0" rIns="0" bIns="0" rtlCol="0" anchor="t">
            <a:spAutoFit/>
          </a:bodyPr>
          <a:lstStyle/>
          <a:p>
            <a:pPr algn="ctr">
              <a:lnSpc>
                <a:spcPts val="2434"/>
              </a:lnSpc>
            </a:pPr>
            <a:r>
              <a:rPr lang="en-US" sz="1764">
                <a:solidFill>
                  <a:srgbClr val="242424"/>
                </a:solidFill>
                <a:latin typeface="Barlow"/>
                <a:ea typeface="Barlow"/>
                <a:cs typeface="Barlow"/>
                <a:sym typeface="Barlow"/>
              </a:rPr>
              <a:t>Tea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531425" y="914800"/>
            <a:ext cx="15225150" cy="981075"/>
          </a:xfrm>
          <a:prstGeom prst="rect">
            <a:avLst/>
          </a:prstGeom>
        </p:spPr>
        <p:txBody>
          <a:bodyPr lIns="0" tIns="0" rIns="0" bIns="0" rtlCol="0" anchor="t">
            <a:spAutoFit/>
          </a:bodyPr>
          <a:lstStyle/>
          <a:p>
            <a:pPr algn="ctr">
              <a:lnSpc>
                <a:spcPts val="7200"/>
              </a:lnSpc>
            </a:pPr>
            <a:r>
              <a:rPr lang="en-US" sz="6000" b="1">
                <a:solidFill>
                  <a:srgbClr val="0B3550"/>
                </a:solidFill>
                <a:latin typeface="Poppins Bold"/>
                <a:ea typeface="Poppins Bold"/>
                <a:cs typeface="Poppins Bold"/>
                <a:sym typeface="Poppins Bold"/>
              </a:rPr>
              <a:t>Latar Belakang (3/3)</a:t>
            </a:r>
          </a:p>
        </p:txBody>
      </p:sp>
      <p:sp>
        <p:nvSpPr>
          <p:cNvPr id="4" name="Freeform 4"/>
          <p:cNvSpPr/>
          <p:nvPr/>
        </p:nvSpPr>
        <p:spPr>
          <a:xfrm>
            <a:off x="16283908" y="376686"/>
            <a:ext cx="1460082" cy="1460082"/>
          </a:xfrm>
          <a:custGeom>
            <a:avLst/>
            <a:gdLst/>
            <a:ahLst/>
            <a:cxnLst/>
            <a:rect l="l" t="t" r="r" b="b"/>
            <a:pathLst>
              <a:path w="1460082" h="1460082">
                <a:moveTo>
                  <a:pt x="0" y="0"/>
                </a:moveTo>
                <a:lnTo>
                  <a:pt x="1460082" y="0"/>
                </a:lnTo>
                <a:lnTo>
                  <a:pt x="1460082" y="1460082"/>
                </a:lnTo>
                <a:lnTo>
                  <a:pt x="0" y="1460082"/>
                </a:lnTo>
                <a:lnTo>
                  <a:pt x="0" y="0"/>
                </a:lnTo>
                <a:close/>
              </a:path>
            </a:pathLst>
          </a:custGeom>
          <a:blipFill>
            <a:blip r:embed="rId3"/>
            <a:stretch>
              <a:fillRect/>
            </a:stretch>
          </a:blipFill>
        </p:spPr>
        <p:txBody>
          <a:bodyPr/>
          <a:lstStyle/>
          <a:p>
            <a:endParaRPr lang="en-ID"/>
          </a:p>
        </p:txBody>
      </p:sp>
      <p:grpSp>
        <p:nvGrpSpPr>
          <p:cNvPr id="5" name="Group 5"/>
          <p:cNvGrpSpPr/>
          <p:nvPr/>
        </p:nvGrpSpPr>
        <p:grpSpPr>
          <a:xfrm>
            <a:off x="1531425" y="2855458"/>
            <a:ext cx="11301259" cy="5043187"/>
            <a:chOff x="0" y="0"/>
            <a:chExt cx="15068345" cy="6724249"/>
          </a:xfrm>
        </p:grpSpPr>
        <p:sp>
          <p:nvSpPr>
            <p:cNvPr id="6" name="Freeform 6"/>
            <p:cNvSpPr/>
            <p:nvPr/>
          </p:nvSpPr>
          <p:spPr>
            <a:xfrm>
              <a:off x="0" y="0"/>
              <a:ext cx="15068345" cy="6724249"/>
            </a:xfrm>
            <a:custGeom>
              <a:avLst/>
              <a:gdLst/>
              <a:ahLst/>
              <a:cxnLst/>
              <a:rect l="l" t="t" r="r" b="b"/>
              <a:pathLst>
                <a:path w="15068345" h="6724249">
                  <a:moveTo>
                    <a:pt x="0" y="0"/>
                  </a:moveTo>
                  <a:lnTo>
                    <a:pt x="15068345" y="0"/>
                  </a:lnTo>
                  <a:lnTo>
                    <a:pt x="15068345" y="6724249"/>
                  </a:lnTo>
                  <a:lnTo>
                    <a:pt x="0" y="6724249"/>
                  </a:lnTo>
                  <a:lnTo>
                    <a:pt x="0" y="0"/>
                  </a:lnTo>
                  <a:close/>
                </a:path>
              </a:pathLst>
            </a:custGeom>
            <a:blipFill>
              <a:blip r:embed="rId4"/>
              <a:stretch>
                <a:fillRect/>
              </a:stretch>
            </a:blipFill>
          </p:spPr>
          <p:txBody>
            <a:bodyPr/>
            <a:lstStyle/>
            <a:p>
              <a:endParaRPr lang="en-ID"/>
            </a:p>
          </p:txBody>
        </p:sp>
        <p:grpSp>
          <p:nvGrpSpPr>
            <p:cNvPr id="7" name="Group 7"/>
            <p:cNvGrpSpPr/>
            <p:nvPr/>
          </p:nvGrpSpPr>
          <p:grpSpPr>
            <a:xfrm>
              <a:off x="6710947" y="487593"/>
              <a:ext cx="1244304" cy="739819"/>
              <a:chOff x="0" y="0"/>
              <a:chExt cx="245788" cy="146137"/>
            </a:xfrm>
          </p:grpSpPr>
          <p:sp>
            <p:nvSpPr>
              <p:cNvPr id="8" name="Freeform 8"/>
              <p:cNvSpPr/>
              <p:nvPr/>
            </p:nvSpPr>
            <p:spPr>
              <a:xfrm>
                <a:off x="0" y="0"/>
                <a:ext cx="245788" cy="146137"/>
              </a:xfrm>
              <a:custGeom>
                <a:avLst/>
                <a:gdLst/>
                <a:ahLst/>
                <a:cxnLst/>
                <a:rect l="l" t="t" r="r" b="b"/>
                <a:pathLst>
                  <a:path w="245788" h="146137">
                    <a:moveTo>
                      <a:pt x="0" y="0"/>
                    </a:moveTo>
                    <a:lnTo>
                      <a:pt x="245788" y="0"/>
                    </a:lnTo>
                    <a:lnTo>
                      <a:pt x="245788" y="146137"/>
                    </a:lnTo>
                    <a:lnTo>
                      <a:pt x="0" y="146137"/>
                    </a:lnTo>
                    <a:close/>
                  </a:path>
                </a:pathLst>
              </a:custGeom>
              <a:solidFill>
                <a:srgbClr val="FFFFFF"/>
              </a:solidFill>
            </p:spPr>
            <p:txBody>
              <a:bodyPr/>
              <a:lstStyle/>
              <a:p>
                <a:endParaRPr lang="en-ID"/>
              </a:p>
            </p:txBody>
          </p:sp>
          <p:sp>
            <p:nvSpPr>
              <p:cNvPr id="9" name="TextBox 9"/>
              <p:cNvSpPr txBox="1"/>
              <p:nvPr/>
            </p:nvSpPr>
            <p:spPr>
              <a:xfrm>
                <a:off x="0" y="-28575"/>
                <a:ext cx="245788" cy="174712"/>
              </a:xfrm>
              <a:prstGeom prst="rect">
                <a:avLst/>
              </a:prstGeom>
            </p:spPr>
            <p:txBody>
              <a:bodyPr lIns="50800" tIns="50800" rIns="50800" bIns="50800" rtlCol="0" anchor="ctr"/>
              <a:lstStyle/>
              <a:p>
                <a:pPr algn="ctr">
                  <a:lnSpc>
                    <a:spcPts val="1680"/>
                  </a:lnSpc>
                </a:pPr>
                <a:r>
                  <a:rPr lang="en-US" sz="1400" b="1">
                    <a:solidFill>
                      <a:srgbClr val="242424"/>
                    </a:solidFill>
                    <a:latin typeface="Times New Roman Bold"/>
                    <a:ea typeface="Times New Roman Bold"/>
                    <a:cs typeface="Times New Roman Bold"/>
                    <a:sym typeface="Times New Roman Bold"/>
                  </a:rPr>
                  <a:t>Feature</a:t>
                </a:r>
              </a:p>
              <a:p>
                <a:pPr algn="ctr">
                  <a:lnSpc>
                    <a:spcPts val="1680"/>
                  </a:lnSpc>
                </a:pPr>
                <a:r>
                  <a:rPr lang="en-US" sz="1400" b="1">
                    <a:solidFill>
                      <a:srgbClr val="242424"/>
                    </a:solidFill>
                    <a:latin typeface="Times New Roman Bold"/>
                    <a:ea typeface="Times New Roman Bold"/>
                    <a:cs typeface="Times New Roman Bold"/>
                    <a:sym typeface="Times New Roman Bold"/>
                  </a:rPr>
                  <a:t>extraction</a:t>
                </a:r>
              </a:p>
            </p:txBody>
          </p:sp>
        </p:grpSp>
        <p:grpSp>
          <p:nvGrpSpPr>
            <p:cNvPr id="10" name="Group 10"/>
            <p:cNvGrpSpPr/>
            <p:nvPr/>
          </p:nvGrpSpPr>
          <p:grpSpPr>
            <a:xfrm>
              <a:off x="6572276" y="6088884"/>
              <a:ext cx="4114800" cy="410974"/>
              <a:chOff x="0" y="0"/>
              <a:chExt cx="812800" cy="81180"/>
            </a:xfrm>
          </p:grpSpPr>
          <p:sp>
            <p:nvSpPr>
              <p:cNvPr id="11" name="Freeform 11"/>
              <p:cNvSpPr/>
              <p:nvPr/>
            </p:nvSpPr>
            <p:spPr>
              <a:xfrm>
                <a:off x="0" y="0"/>
                <a:ext cx="812800" cy="81180"/>
              </a:xfrm>
              <a:custGeom>
                <a:avLst/>
                <a:gdLst/>
                <a:ahLst/>
                <a:cxnLst/>
                <a:rect l="l" t="t" r="r" b="b"/>
                <a:pathLst>
                  <a:path w="812800" h="81180">
                    <a:moveTo>
                      <a:pt x="0" y="0"/>
                    </a:moveTo>
                    <a:lnTo>
                      <a:pt x="812800" y="0"/>
                    </a:lnTo>
                    <a:lnTo>
                      <a:pt x="812800" y="81180"/>
                    </a:lnTo>
                    <a:lnTo>
                      <a:pt x="0" y="81180"/>
                    </a:lnTo>
                    <a:close/>
                  </a:path>
                </a:pathLst>
              </a:custGeom>
              <a:solidFill>
                <a:srgbClr val="FEFEFF"/>
              </a:solidFill>
            </p:spPr>
            <p:txBody>
              <a:bodyPr/>
              <a:lstStyle/>
              <a:p>
                <a:endParaRPr lang="en-ID"/>
              </a:p>
            </p:txBody>
          </p:sp>
          <p:sp>
            <p:nvSpPr>
              <p:cNvPr id="12" name="TextBox 12"/>
              <p:cNvSpPr txBox="1"/>
              <p:nvPr/>
            </p:nvSpPr>
            <p:spPr>
              <a:xfrm>
                <a:off x="0" y="-28575"/>
                <a:ext cx="812800" cy="109755"/>
              </a:xfrm>
              <a:prstGeom prst="rect">
                <a:avLst/>
              </a:prstGeom>
            </p:spPr>
            <p:txBody>
              <a:bodyPr lIns="50800" tIns="50800" rIns="50800" bIns="50800" rtlCol="0" anchor="ctr"/>
              <a:lstStyle/>
              <a:p>
                <a:pPr algn="ctr">
                  <a:lnSpc>
                    <a:spcPts val="1440"/>
                  </a:lnSpc>
                </a:pPr>
                <a:r>
                  <a:rPr lang="en-US" sz="1200" b="1">
                    <a:solidFill>
                      <a:srgbClr val="434343"/>
                    </a:solidFill>
                    <a:latin typeface="Times New Roman Bold"/>
                    <a:ea typeface="Times New Roman Bold"/>
                    <a:cs typeface="Times New Roman Bold"/>
                    <a:sym typeface="Times New Roman Bold"/>
                  </a:rPr>
                  <a:t>Deep learning</a:t>
                </a:r>
              </a:p>
            </p:txBody>
          </p:sp>
        </p:grpSp>
        <p:sp>
          <p:nvSpPr>
            <p:cNvPr id="13" name="Freeform 13"/>
            <p:cNvSpPr/>
            <p:nvPr/>
          </p:nvSpPr>
          <p:spPr>
            <a:xfrm>
              <a:off x="2397861" y="1240112"/>
              <a:ext cx="1621365" cy="1172402"/>
            </a:xfrm>
            <a:custGeom>
              <a:avLst/>
              <a:gdLst/>
              <a:ahLst/>
              <a:cxnLst/>
              <a:rect l="l" t="t" r="r" b="b"/>
              <a:pathLst>
                <a:path w="1621365" h="1172402">
                  <a:moveTo>
                    <a:pt x="0" y="0"/>
                  </a:moveTo>
                  <a:lnTo>
                    <a:pt x="1621366" y="0"/>
                  </a:lnTo>
                  <a:lnTo>
                    <a:pt x="1621366" y="1172402"/>
                  </a:lnTo>
                  <a:lnTo>
                    <a:pt x="0" y="1172402"/>
                  </a:lnTo>
                  <a:lnTo>
                    <a:pt x="0" y="0"/>
                  </a:lnTo>
                  <a:close/>
                </a:path>
              </a:pathLst>
            </a:custGeom>
            <a:blipFill>
              <a:blip r:embed="rId5"/>
              <a:stretch>
                <a:fillRect l="-4454" r="-121285"/>
              </a:stretch>
            </a:blipFill>
            <a:ln w="19050" cap="sq">
              <a:solidFill>
                <a:srgbClr val="000000"/>
              </a:solidFill>
              <a:prstDash val="solid"/>
              <a:miter/>
            </a:ln>
          </p:spPr>
          <p:txBody>
            <a:bodyPr/>
            <a:lstStyle/>
            <a:p>
              <a:endParaRPr lang="en-ID"/>
            </a:p>
          </p:txBody>
        </p:sp>
        <p:sp>
          <p:nvSpPr>
            <p:cNvPr id="14" name="Freeform 14"/>
            <p:cNvSpPr/>
            <p:nvPr/>
          </p:nvSpPr>
          <p:spPr>
            <a:xfrm>
              <a:off x="2423261" y="4724653"/>
              <a:ext cx="1621365" cy="1172402"/>
            </a:xfrm>
            <a:custGeom>
              <a:avLst/>
              <a:gdLst/>
              <a:ahLst/>
              <a:cxnLst/>
              <a:rect l="l" t="t" r="r" b="b"/>
              <a:pathLst>
                <a:path w="1621365" h="1172402">
                  <a:moveTo>
                    <a:pt x="0" y="0"/>
                  </a:moveTo>
                  <a:lnTo>
                    <a:pt x="1621366" y="0"/>
                  </a:lnTo>
                  <a:lnTo>
                    <a:pt x="1621366" y="1172402"/>
                  </a:lnTo>
                  <a:lnTo>
                    <a:pt x="0" y="1172402"/>
                  </a:lnTo>
                  <a:lnTo>
                    <a:pt x="0" y="0"/>
                  </a:lnTo>
                  <a:close/>
                </a:path>
              </a:pathLst>
            </a:custGeom>
            <a:blipFill>
              <a:blip r:embed="rId5"/>
              <a:stretch>
                <a:fillRect l="-4454" r="-121285"/>
              </a:stretch>
            </a:blipFill>
            <a:ln w="19050" cap="sq">
              <a:solidFill>
                <a:srgbClr val="000000"/>
              </a:solidFill>
              <a:prstDash val="solid"/>
              <a:miter/>
            </a:ln>
          </p:spPr>
          <p:txBody>
            <a:bodyPr/>
            <a:lstStyle/>
            <a:p>
              <a:endParaRPr lang="en-ID"/>
            </a:p>
          </p:txBody>
        </p:sp>
        <p:grpSp>
          <p:nvGrpSpPr>
            <p:cNvPr id="15" name="Group 15"/>
            <p:cNvGrpSpPr/>
            <p:nvPr/>
          </p:nvGrpSpPr>
          <p:grpSpPr>
            <a:xfrm>
              <a:off x="10547335" y="2250848"/>
              <a:ext cx="1050164" cy="683347"/>
              <a:chOff x="0" y="0"/>
              <a:chExt cx="207440" cy="134982"/>
            </a:xfrm>
          </p:grpSpPr>
          <p:sp>
            <p:nvSpPr>
              <p:cNvPr id="16" name="Freeform 16"/>
              <p:cNvSpPr/>
              <p:nvPr/>
            </p:nvSpPr>
            <p:spPr>
              <a:xfrm>
                <a:off x="0" y="0"/>
                <a:ext cx="207440" cy="134982"/>
              </a:xfrm>
              <a:custGeom>
                <a:avLst/>
                <a:gdLst/>
                <a:ahLst/>
                <a:cxnLst/>
                <a:rect l="l" t="t" r="r" b="b"/>
                <a:pathLst>
                  <a:path w="207440" h="134982">
                    <a:moveTo>
                      <a:pt x="0" y="0"/>
                    </a:moveTo>
                    <a:lnTo>
                      <a:pt x="207440" y="0"/>
                    </a:lnTo>
                    <a:lnTo>
                      <a:pt x="207440" y="134982"/>
                    </a:lnTo>
                    <a:lnTo>
                      <a:pt x="0" y="134982"/>
                    </a:lnTo>
                    <a:close/>
                  </a:path>
                </a:pathLst>
              </a:custGeom>
              <a:solidFill>
                <a:srgbClr val="FEFEFF"/>
              </a:solidFill>
            </p:spPr>
            <p:txBody>
              <a:bodyPr/>
              <a:lstStyle/>
              <a:p>
                <a:endParaRPr lang="en-ID"/>
              </a:p>
            </p:txBody>
          </p:sp>
          <p:sp>
            <p:nvSpPr>
              <p:cNvPr id="17" name="TextBox 17"/>
              <p:cNvSpPr txBox="1"/>
              <p:nvPr/>
            </p:nvSpPr>
            <p:spPr>
              <a:xfrm>
                <a:off x="0" y="-28575"/>
                <a:ext cx="207440" cy="163557"/>
              </a:xfrm>
              <a:prstGeom prst="rect">
                <a:avLst/>
              </a:prstGeom>
            </p:spPr>
            <p:txBody>
              <a:bodyPr lIns="50800" tIns="50800" rIns="50800" bIns="50800" rtlCol="0" anchor="ctr"/>
              <a:lstStyle/>
              <a:p>
                <a:pPr algn="ctr">
                  <a:lnSpc>
                    <a:spcPts val="1560"/>
                  </a:lnSpc>
                </a:pPr>
                <a:r>
                  <a:rPr lang="en-US" sz="1300" b="1">
                    <a:solidFill>
                      <a:srgbClr val="000000"/>
                    </a:solidFill>
                    <a:latin typeface="Times New Roman Bold"/>
                    <a:ea typeface="Times New Roman Bold"/>
                    <a:cs typeface="Times New Roman Bold"/>
                    <a:sym typeface="Times New Roman Bold"/>
                  </a:rPr>
                  <a:t>SVM</a:t>
                </a:r>
              </a:p>
              <a:p>
                <a:pPr algn="ctr">
                  <a:lnSpc>
                    <a:spcPts val="1560"/>
                  </a:lnSpc>
                </a:pPr>
                <a:r>
                  <a:rPr lang="en-US" sz="1300" b="1">
                    <a:solidFill>
                      <a:srgbClr val="000000"/>
                    </a:solidFill>
                    <a:latin typeface="Times New Roman Bold"/>
                    <a:ea typeface="Times New Roman Bold"/>
                    <a:cs typeface="Times New Roman Bold"/>
                    <a:sym typeface="Times New Roman Bold"/>
                  </a:rPr>
                  <a:t>..</a:t>
                </a:r>
              </a:p>
            </p:txBody>
          </p:sp>
        </p:grpSp>
      </p:grpSp>
      <p:sp>
        <p:nvSpPr>
          <p:cNvPr id="18" name="Freeform 18"/>
          <p:cNvSpPr/>
          <p:nvPr/>
        </p:nvSpPr>
        <p:spPr>
          <a:xfrm>
            <a:off x="12996512" y="3049611"/>
            <a:ext cx="4665756" cy="2327440"/>
          </a:xfrm>
          <a:custGeom>
            <a:avLst/>
            <a:gdLst/>
            <a:ahLst/>
            <a:cxnLst/>
            <a:rect l="l" t="t" r="r" b="b"/>
            <a:pathLst>
              <a:path w="4665756" h="2327440">
                <a:moveTo>
                  <a:pt x="0" y="0"/>
                </a:moveTo>
                <a:lnTo>
                  <a:pt x="4665756" y="0"/>
                </a:lnTo>
                <a:lnTo>
                  <a:pt x="4665756" y="2327440"/>
                </a:lnTo>
                <a:lnTo>
                  <a:pt x="0" y="2327440"/>
                </a:lnTo>
                <a:lnTo>
                  <a:pt x="0" y="0"/>
                </a:lnTo>
                <a:close/>
              </a:path>
            </a:pathLst>
          </a:custGeom>
          <a:blipFill>
            <a:blip r:embed="rId6"/>
            <a:stretch>
              <a:fillRect/>
            </a:stretch>
          </a:blipFill>
        </p:spPr>
        <p:txBody>
          <a:bodyPr/>
          <a:lstStyle/>
          <a:p>
            <a:endParaRPr lang="en-ID"/>
          </a:p>
        </p:txBody>
      </p:sp>
      <p:sp>
        <p:nvSpPr>
          <p:cNvPr id="19" name="Freeform 19"/>
          <p:cNvSpPr/>
          <p:nvPr/>
        </p:nvSpPr>
        <p:spPr>
          <a:xfrm>
            <a:off x="15143296" y="3646173"/>
            <a:ext cx="2281223" cy="1730878"/>
          </a:xfrm>
          <a:custGeom>
            <a:avLst/>
            <a:gdLst/>
            <a:ahLst/>
            <a:cxnLst/>
            <a:rect l="l" t="t" r="r" b="b"/>
            <a:pathLst>
              <a:path w="2281223" h="1730878">
                <a:moveTo>
                  <a:pt x="0" y="0"/>
                </a:moveTo>
                <a:lnTo>
                  <a:pt x="2281224" y="0"/>
                </a:lnTo>
                <a:lnTo>
                  <a:pt x="2281224" y="1730878"/>
                </a:lnTo>
                <a:lnTo>
                  <a:pt x="0" y="1730878"/>
                </a:lnTo>
                <a:lnTo>
                  <a:pt x="0" y="0"/>
                </a:lnTo>
                <a:close/>
              </a:path>
            </a:pathLst>
          </a:custGeom>
          <a:blipFill>
            <a:blip r:embed="rId7">
              <a:alphaModFix amt="49000"/>
              <a:extLst>
                <a:ext uri="{96DAC541-7B7A-43D3-8B79-37D633B846F1}">
                  <asvg:svgBlip xmlns:asvg="http://schemas.microsoft.com/office/drawing/2016/SVG/main" r:embed="rId8"/>
                </a:ext>
              </a:extLst>
            </a:blip>
            <a:stretch>
              <a:fillRect/>
            </a:stretch>
          </a:blipFill>
        </p:spPr>
        <p:txBody>
          <a:bodyPr/>
          <a:lstStyle/>
          <a:p>
            <a:endParaRPr lang="en-ID"/>
          </a:p>
        </p:txBody>
      </p:sp>
      <p:sp>
        <p:nvSpPr>
          <p:cNvPr id="20" name="Freeform 20"/>
          <p:cNvSpPr/>
          <p:nvPr/>
        </p:nvSpPr>
        <p:spPr>
          <a:xfrm>
            <a:off x="13446225" y="6446913"/>
            <a:ext cx="3978295" cy="316268"/>
          </a:xfrm>
          <a:custGeom>
            <a:avLst/>
            <a:gdLst/>
            <a:ahLst/>
            <a:cxnLst/>
            <a:rect l="l" t="t" r="r" b="b"/>
            <a:pathLst>
              <a:path w="3978295" h="316268">
                <a:moveTo>
                  <a:pt x="0" y="0"/>
                </a:moveTo>
                <a:lnTo>
                  <a:pt x="3978295" y="0"/>
                </a:lnTo>
                <a:lnTo>
                  <a:pt x="3978295" y="316268"/>
                </a:lnTo>
                <a:lnTo>
                  <a:pt x="0" y="316268"/>
                </a:lnTo>
                <a:lnTo>
                  <a:pt x="0" y="0"/>
                </a:lnTo>
                <a:close/>
              </a:path>
            </a:pathLst>
          </a:custGeom>
          <a:blipFill>
            <a:blip r:embed="rId9"/>
            <a:stretch>
              <a:fillRect l="-85748" b="-82672"/>
            </a:stretch>
          </a:blipFill>
        </p:spPr>
        <p:txBody>
          <a:bodyPr/>
          <a:lstStyle/>
          <a:p>
            <a:endParaRPr lang="en-ID"/>
          </a:p>
        </p:txBody>
      </p:sp>
      <p:sp>
        <p:nvSpPr>
          <p:cNvPr id="21" name="TextBox 21"/>
          <p:cNvSpPr txBox="1"/>
          <p:nvPr/>
        </p:nvSpPr>
        <p:spPr>
          <a:xfrm>
            <a:off x="17204993" y="9572077"/>
            <a:ext cx="914550" cy="409575"/>
          </a:xfrm>
          <a:prstGeom prst="rect">
            <a:avLst/>
          </a:prstGeom>
        </p:spPr>
        <p:txBody>
          <a:bodyPr lIns="0" tIns="0" rIns="0" bIns="0" rtlCol="0" anchor="t">
            <a:spAutoFit/>
          </a:bodyPr>
          <a:lstStyle/>
          <a:p>
            <a:pPr algn="r">
              <a:lnSpc>
                <a:spcPts val="3120"/>
              </a:lnSpc>
            </a:pPr>
            <a:r>
              <a:rPr lang="en-US" sz="2600">
                <a:solidFill>
                  <a:srgbClr val="0B3550"/>
                </a:solidFill>
                <a:latin typeface="Arimo"/>
                <a:ea typeface="Arimo"/>
                <a:cs typeface="Arimo"/>
                <a:sym typeface="Arimo"/>
              </a:rPr>
              <a:t>5</a:t>
            </a:r>
          </a:p>
        </p:txBody>
      </p:sp>
      <p:sp>
        <p:nvSpPr>
          <p:cNvPr id="22" name="TextBox 22"/>
          <p:cNvSpPr txBox="1"/>
          <p:nvPr/>
        </p:nvSpPr>
        <p:spPr>
          <a:xfrm>
            <a:off x="1028700" y="8572500"/>
            <a:ext cx="15036236" cy="685800"/>
          </a:xfrm>
          <a:prstGeom prst="rect">
            <a:avLst/>
          </a:prstGeom>
        </p:spPr>
        <p:txBody>
          <a:bodyPr lIns="0" tIns="0" rIns="0" bIns="0" rtlCol="0" anchor="t">
            <a:spAutoFit/>
          </a:bodyPr>
          <a:lstStyle/>
          <a:p>
            <a:pPr algn="ctr">
              <a:lnSpc>
                <a:spcPts val="2760"/>
              </a:lnSpc>
              <a:spcBef>
                <a:spcPct val="0"/>
              </a:spcBef>
            </a:pPr>
            <a:r>
              <a:rPr lang="en-US" sz="2300">
                <a:solidFill>
                  <a:srgbClr val="000000"/>
                </a:solidFill>
                <a:latin typeface="Barlow"/>
                <a:ea typeface="Barlow"/>
                <a:cs typeface="Barlow"/>
                <a:sym typeface="Barlow"/>
              </a:rPr>
              <a:t>Fang dkk. (2022) Algoritma berbasis fitur yang mengandalkan </a:t>
            </a:r>
            <a:r>
              <a:rPr lang="en-US" sz="2300" b="1">
                <a:solidFill>
                  <a:srgbClr val="000000"/>
                </a:solidFill>
                <a:latin typeface="Barlow Bold"/>
                <a:ea typeface="Barlow Bold"/>
                <a:cs typeface="Barlow Bold"/>
                <a:sym typeface="Barlow Bold"/>
              </a:rPr>
              <a:t>ekstraksi ciri khusus</a:t>
            </a:r>
            <a:r>
              <a:rPr lang="en-US" sz="2300">
                <a:solidFill>
                  <a:srgbClr val="000000"/>
                </a:solidFill>
                <a:latin typeface="Barlow"/>
                <a:ea typeface="Barlow"/>
                <a:cs typeface="Barlow"/>
                <a:sym typeface="Barlow"/>
              </a:rPr>
              <a:t> dapat </a:t>
            </a:r>
            <a:r>
              <a:rPr lang="en-US" sz="2300" b="1">
                <a:solidFill>
                  <a:srgbClr val="000000"/>
                </a:solidFill>
                <a:latin typeface="Barlow Bold"/>
                <a:ea typeface="Barlow Bold"/>
                <a:cs typeface="Barlow Bold"/>
                <a:sym typeface="Barlow Bold"/>
              </a:rPr>
              <a:t>menyebabkan hilangnya informasi</a:t>
            </a:r>
            <a:r>
              <a:rPr lang="en-US" sz="2300">
                <a:solidFill>
                  <a:srgbClr val="000000"/>
                </a:solidFill>
                <a:latin typeface="Barlow"/>
                <a:ea typeface="Barlow"/>
                <a:cs typeface="Barlow"/>
                <a:sym typeface="Barlow"/>
              </a:rPr>
              <a:t> dan </a:t>
            </a:r>
            <a:r>
              <a:rPr lang="en-US" sz="2300" b="1">
                <a:solidFill>
                  <a:srgbClr val="000000"/>
                </a:solidFill>
                <a:latin typeface="Barlow Bold"/>
                <a:ea typeface="Barlow Bold"/>
                <a:cs typeface="Barlow Bold"/>
                <a:sym typeface="Barlow Bold"/>
              </a:rPr>
              <a:t>menurunkan kinerja model</a:t>
            </a:r>
            <a:r>
              <a:rPr lang="en-US" sz="2300">
                <a:solidFill>
                  <a:srgbClr val="000000"/>
                </a:solidFill>
                <a:latin typeface="Barlow"/>
                <a:ea typeface="Barlow"/>
                <a:cs typeface="Barlow"/>
                <a:sym typeface="Barlow"/>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TextBox 3"/>
          <p:cNvSpPr txBox="1"/>
          <p:nvPr/>
        </p:nvSpPr>
        <p:spPr>
          <a:xfrm>
            <a:off x="990600" y="885346"/>
            <a:ext cx="7079174" cy="1846659"/>
          </a:xfrm>
          <a:prstGeom prst="rect">
            <a:avLst/>
          </a:prstGeom>
        </p:spPr>
        <p:txBody>
          <a:bodyPr wrap="square" lIns="0" tIns="0" rIns="0" bIns="0" rtlCol="0" anchor="t">
            <a:spAutoFit/>
          </a:bodyPr>
          <a:lstStyle/>
          <a:p>
            <a:pPr algn="ctr">
              <a:lnSpc>
                <a:spcPts val="7200"/>
              </a:lnSpc>
            </a:pPr>
            <a:r>
              <a:rPr lang="en-US" sz="6000" b="1" dirty="0" err="1">
                <a:solidFill>
                  <a:srgbClr val="0B3550"/>
                </a:solidFill>
                <a:latin typeface="Poppins Bold"/>
                <a:ea typeface="Poppins Bold"/>
                <a:cs typeface="Poppins Bold"/>
                <a:sym typeface="Poppins Bold"/>
              </a:rPr>
              <a:t>Rumusan</a:t>
            </a:r>
            <a:r>
              <a:rPr lang="en-US" sz="6000" b="1" dirty="0">
                <a:solidFill>
                  <a:srgbClr val="0B3550"/>
                </a:solidFill>
                <a:latin typeface="Poppins Bold"/>
                <a:ea typeface="Poppins Bold"/>
                <a:cs typeface="Poppins Bold"/>
                <a:sym typeface="Poppins Bold"/>
              </a:rPr>
              <a:t> Masalah</a:t>
            </a:r>
          </a:p>
        </p:txBody>
      </p:sp>
      <p:sp>
        <p:nvSpPr>
          <p:cNvPr id="4" name="TextBox 4"/>
          <p:cNvSpPr txBox="1"/>
          <p:nvPr/>
        </p:nvSpPr>
        <p:spPr>
          <a:xfrm>
            <a:off x="9664576" y="1347010"/>
            <a:ext cx="6850575" cy="923330"/>
          </a:xfrm>
          <a:prstGeom prst="rect">
            <a:avLst/>
          </a:prstGeom>
        </p:spPr>
        <p:txBody>
          <a:bodyPr wrap="square" lIns="0" tIns="0" rIns="0" bIns="0" rtlCol="0" anchor="t">
            <a:spAutoFit/>
          </a:bodyPr>
          <a:lstStyle/>
          <a:p>
            <a:pPr algn="ctr">
              <a:lnSpc>
                <a:spcPts val="7200"/>
              </a:lnSpc>
            </a:pPr>
            <a:r>
              <a:rPr lang="en-US" sz="6000" b="1" dirty="0">
                <a:solidFill>
                  <a:srgbClr val="0B3550"/>
                </a:solidFill>
                <a:latin typeface="Poppins Bold"/>
                <a:ea typeface="Poppins Bold"/>
                <a:cs typeface="Poppins Bold"/>
                <a:sym typeface="Poppins Bold"/>
              </a:rPr>
              <a:t>Tujuan</a:t>
            </a:r>
          </a:p>
        </p:txBody>
      </p:sp>
      <p:sp>
        <p:nvSpPr>
          <p:cNvPr id="5" name="TextBox 5"/>
          <p:cNvSpPr txBox="1"/>
          <p:nvPr/>
        </p:nvSpPr>
        <p:spPr>
          <a:xfrm>
            <a:off x="685800" y="2911868"/>
            <a:ext cx="8262675" cy="6153288"/>
          </a:xfrm>
          <a:prstGeom prst="rect">
            <a:avLst/>
          </a:prstGeom>
        </p:spPr>
        <p:txBody>
          <a:bodyPr wrap="square" lIns="0" tIns="0" rIns="0" bIns="0" rtlCol="0" anchor="t">
            <a:spAutoFit/>
          </a:bodyPr>
          <a:lstStyle/>
          <a:p>
            <a:pPr marL="647700" lvl="1" indent="-323850" algn="l">
              <a:lnSpc>
                <a:spcPts val="4410"/>
              </a:lnSpc>
              <a:buAutoNum type="arabicPeriod"/>
            </a:pPr>
            <a:r>
              <a:rPr lang="en-US" sz="3000" dirty="0" err="1">
                <a:solidFill>
                  <a:srgbClr val="0B3550"/>
                </a:solidFill>
                <a:latin typeface="Arimo" panose="020B0604020202020204" charset="0"/>
                <a:ea typeface="Arimo" panose="020B0604020202020204" charset="0"/>
                <a:cs typeface="Arimo" panose="020B0604020202020204" charset="0"/>
                <a:sym typeface="Arimo"/>
              </a:rPr>
              <a:t>Bagaimana</a:t>
            </a:r>
            <a:r>
              <a:rPr lang="en-US" sz="3000" dirty="0">
                <a:solidFill>
                  <a:srgbClr val="0B3550"/>
                </a:solidFill>
                <a:latin typeface="Arimo" panose="020B0604020202020204" charset="0"/>
                <a:ea typeface="Arimo" panose="020B0604020202020204" charset="0"/>
                <a:cs typeface="Arimo" panose="020B0604020202020204" charset="0"/>
                <a:sym typeface="Arimo"/>
              </a:rPr>
              <a:t> </a:t>
            </a:r>
            <a:r>
              <a:rPr lang="en-US" sz="3000" dirty="0" err="1">
                <a:solidFill>
                  <a:srgbClr val="0B3550"/>
                </a:solidFill>
                <a:latin typeface="Arimo" panose="020B0604020202020204" charset="0"/>
                <a:ea typeface="Arimo" panose="020B0604020202020204" charset="0"/>
                <a:cs typeface="Arimo" panose="020B0604020202020204" charset="0"/>
                <a:sym typeface="Arimo"/>
              </a:rPr>
              <a:t>mengatasi</a:t>
            </a:r>
            <a:r>
              <a:rPr lang="en-US" sz="3000" dirty="0">
                <a:solidFill>
                  <a:srgbClr val="0B3550"/>
                </a:solidFill>
                <a:latin typeface="Arimo" panose="020B0604020202020204" charset="0"/>
                <a:ea typeface="Arimo" panose="020B0604020202020204" charset="0"/>
                <a:cs typeface="Arimo" panose="020B0604020202020204" charset="0"/>
                <a:sym typeface="Arimo"/>
              </a:rPr>
              <a:t> </a:t>
            </a:r>
            <a:r>
              <a:rPr lang="en-US" sz="3000" dirty="0" err="1">
                <a:solidFill>
                  <a:srgbClr val="0B3550"/>
                </a:solidFill>
                <a:latin typeface="Arimo" panose="020B0604020202020204" charset="0"/>
                <a:ea typeface="Arimo" panose="020B0604020202020204" charset="0"/>
                <a:cs typeface="Arimo" panose="020B0604020202020204" charset="0"/>
                <a:sym typeface="Arimo"/>
              </a:rPr>
              <a:t>tantangan</a:t>
            </a:r>
            <a:r>
              <a:rPr lang="en-US" sz="3000" dirty="0">
                <a:solidFill>
                  <a:srgbClr val="0B3550"/>
                </a:solidFill>
                <a:latin typeface="Arimo" panose="020B0604020202020204" charset="0"/>
                <a:ea typeface="Arimo" panose="020B0604020202020204" charset="0"/>
                <a:cs typeface="Arimo" panose="020B0604020202020204" charset="0"/>
                <a:sym typeface="Arimo"/>
              </a:rPr>
              <a:t> </a:t>
            </a:r>
            <a:r>
              <a:rPr lang="en-US" sz="3000" dirty="0" err="1">
                <a:solidFill>
                  <a:srgbClr val="0B3550"/>
                </a:solidFill>
                <a:latin typeface="Arimo" panose="020B0604020202020204" charset="0"/>
                <a:ea typeface="Arimo" panose="020B0604020202020204" charset="0"/>
                <a:cs typeface="Arimo" panose="020B0604020202020204" charset="0"/>
                <a:sym typeface="Arimo"/>
              </a:rPr>
              <a:t>pengumpulan</a:t>
            </a:r>
            <a:r>
              <a:rPr lang="en-US" sz="3000" dirty="0">
                <a:solidFill>
                  <a:srgbClr val="0B3550"/>
                </a:solidFill>
                <a:latin typeface="Arimo" panose="020B0604020202020204" charset="0"/>
                <a:ea typeface="Arimo" panose="020B0604020202020204" charset="0"/>
                <a:cs typeface="Arimo" panose="020B0604020202020204" charset="0"/>
                <a:sym typeface="Arimo"/>
              </a:rPr>
              <a:t> data yang </a:t>
            </a:r>
            <a:r>
              <a:rPr lang="en-US" sz="3000" dirty="0" err="1">
                <a:solidFill>
                  <a:srgbClr val="0B3550"/>
                </a:solidFill>
                <a:latin typeface="Arimo" panose="020B0604020202020204" charset="0"/>
                <a:ea typeface="Arimo" panose="020B0604020202020204" charset="0"/>
                <a:cs typeface="Arimo" panose="020B0604020202020204" charset="0"/>
                <a:sym typeface="Arimo"/>
              </a:rPr>
              <a:t>memakan</a:t>
            </a:r>
            <a:r>
              <a:rPr lang="en-US" sz="3000" dirty="0">
                <a:solidFill>
                  <a:srgbClr val="0B3550"/>
                </a:solidFill>
                <a:latin typeface="Arimo" panose="020B0604020202020204" charset="0"/>
                <a:ea typeface="Arimo" panose="020B0604020202020204" charset="0"/>
                <a:cs typeface="Arimo" panose="020B0604020202020204" charset="0"/>
                <a:sym typeface="Arimo"/>
              </a:rPr>
              <a:t> </a:t>
            </a:r>
            <a:r>
              <a:rPr lang="en-US" sz="3000" dirty="0" err="1">
                <a:solidFill>
                  <a:srgbClr val="0B3550"/>
                </a:solidFill>
                <a:latin typeface="Arimo" panose="020B0604020202020204" charset="0"/>
                <a:ea typeface="Arimo" panose="020B0604020202020204" charset="0"/>
                <a:cs typeface="Arimo" panose="020B0604020202020204" charset="0"/>
                <a:sym typeface="Arimo"/>
              </a:rPr>
              <a:t>waktu</a:t>
            </a:r>
            <a:r>
              <a:rPr lang="en-US" sz="3000" dirty="0">
                <a:solidFill>
                  <a:srgbClr val="0B3550"/>
                </a:solidFill>
                <a:latin typeface="Arimo" panose="020B0604020202020204" charset="0"/>
                <a:ea typeface="Arimo" panose="020B0604020202020204" charset="0"/>
                <a:cs typeface="Arimo" panose="020B0604020202020204" charset="0"/>
                <a:sym typeface="Arimo"/>
              </a:rPr>
              <a:t> dan </a:t>
            </a:r>
            <a:r>
              <a:rPr lang="en-US" sz="3000" dirty="0" err="1">
                <a:solidFill>
                  <a:srgbClr val="0B3550"/>
                </a:solidFill>
                <a:latin typeface="Arimo" panose="020B0604020202020204" charset="0"/>
                <a:ea typeface="Arimo" panose="020B0604020202020204" charset="0"/>
                <a:cs typeface="Arimo" panose="020B0604020202020204" charset="0"/>
                <a:sym typeface="Arimo"/>
              </a:rPr>
              <a:t>ketergantungan</a:t>
            </a:r>
            <a:r>
              <a:rPr lang="en-US" sz="3000" dirty="0">
                <a:solidFill>
                  <a:srgbClr val="0B3550"/>
                </a:solidFill>
                <a:latin typeface="Arimo" panose="020B0604020202020204" charset="0"/>
                <a:ea typeface="Arimo" panose="020B0604020202020204" charset="0"/>
                <a:cs typeface="Arimo" panose="020B0604020202020204" charset="0"/>
                <a:sym typeface="Arimo"/>
              </a:rPr>
              <a:t> </a:t>
            </a:r>
            <a:r>
              <a:rPr lang="en-US" sz="3000" dirty="0" err="1">
                <a:solidFill>
                  <a:srgbClr val="0B3550"/>
                </a:solidFill>
                <a:latin typeface="Arimo" panose="020B0604020202020204" charset="0"/>
                <a:ea typeface="Arimo" panose="020B0604020202020204" charset="0"/>
                <a:cs typeface="Arimo" panose="020B0604020202020204" charset="0"/>
                <a:sym typeface="Arimo"/>
              </a:rPr>
              <a:t>tinggi</a:t>
            </a:r>
            <a:r>
              <a:rPr lang="en-US" sz="3000" dirty="0">
                <a:solidFill>
                  <a:srgbClr val="0B3550"/>
                </a:solidFill>
                <a:latin typeface="Arimo" panose="020B0604020202020204" charset="0"/>
                <a:ea typeface="Arimo" panose="020B0604020202020204" charset="0"/>
                <a:cs typeface="Arimo" panose="020B0604020202020204" charset="0"/>
                <a:sym typeface="Arimo"/>
              </a:rPr>
              <a:t> model e-nose pada </a:t>
            </a:r>
            <a:r>
              <a:rPr lang="en-US" sz="3000" dirty="0" err="1">
                <a:solidFill>
                  <a:srgbClr val="0B3550"/>
                </a:solidFill>
                <a:latin typeface="Arimo" panose="020B0604020202020204" charset="0"/>
                <a:ea typeface="Arimo" panose="020B0604020202020204" charset="0"/>
                <a:cs typeface="Arimo" panose="020B0604020202020204" charset="0"/>
                <a:sym typeface="Arimo"/>
              </a:rPr>
              <a:t>sampel</a:t>
            </a:r>
            <a:r>
              <a:rPr lang="en-US" sz="3000" dirty="0">
                <a:solidFill>
                  <a:srgbClr val="0B3550"/>
                </a:solidFill>
                <a:latin typeface="Arimo" panose="020B0604020202020204" charset="0"/>
                <a:ea typeface="Arimo" panose="020B0604020202020204" charset="0"/>
                <a:cs typeface="Arimo" panose="020B0604020202020204" charset="0"/>
                <a:sym typeface="Arimo"/>
              </a:rPr>
              <a:t> </a:t>
            </a:r>
            <a:r>
              <a:rPr lang="en-US" sz="3000" dirty="0" err="1">
                <a:solidFill>
                  <a:srgbClr val="0B3550"/>
                </a:solidFill>
                <a:latin typeface="Arimo" panose="020B0604020202020204" charset="0"/>
                <a:ea typeface="Arimo" panose="020B0604020202020204" charset="0"/>
                <a:cs typeface="Arimo" panose="020B0604020202020204" charset="0"/>
                <a:sym typeface="Arimo"/>
              </a:rPr>
              <a:t>pelatihan</a:t>
            </a:r>
            <a:r>
              <a:rPr lang="en-US" sz="3000" dirty="0">
                <a:solidFill>
                  <a:srgbClr val="0B3550"/>
                </a:solidFill>
                <a:latin typeface="Arimo" panose="020B0604020202020204" charset="0"/>
                <a:ea typeface="Arimo" panose="020B0604020202020204" charset="0"/>
                <a:cs typeface="Arimo" panose="020B0604020202020204" charset="0"/>
                <a:sym typeface="Arimo"/>
              </a:rPr>
              <a:t>, yang </a:t>
            </a:r>
            <a:r>
              <a:rPr lang="en-US" sz="3000" dirty="0" err="1">
                <a:solidFill>
                  <a:srgbClr val="0B3550"/>
                </a:solidFill>
                <a:latin typeface="Arimo" panose="020B0604020202020204" charset="0"/>
                <a:ea typeface="Arimo" panose="020B0604020202020204" charset="0"/>
                <a:cs typeface="Arimo" panose="020B0604020202020204" charset="0"/>
                <a:sym typeface="Arimo"/>
              </a:rPr>
              <a:t>berdampak</a:t>
            </a:r>
            <a:r>
              <a:rPr lang="en-US" sz="3000" dirty="0">
                <a:solidFill>
                  <a:srgbClr val="0B3550"/>
                </a:solidFill>
                <a:latin typeface="Arimo" panose="020B0604020202020204" charset="0"/>
                <a:ea typeface="Arimo" panose="020B0604020202020204" charset="0"/>
                <a:cs typeface="Arimo" panose="020B0604020202020204" charset="0"/>
                <a:sym typeface="Arimo"/>
              </a:rPr>
              <a:t> pada </a:t>
            </a:r>
            <a:r>
              <a:rPr lang="en-US" sz="3000" dirty="0" err="1">
                <a:solidFill>
                  <a:srgbClr val="0B3550"/>
                </a:solidFill>
                <a:latin typeface="Arimo" panose="020B0604020202020204" charset="0"/>
                <a:ea typeface="Arimo" panose="020B0604020202020204" charset="0"/>
                <a:cs typeface="Arimo" panose="020B0604020202020204" charset="0"/>
                <a:sym typeface="Arimo"/>
              </a:rPr>
              <a:t>kinerja</a:t>
            </a:r>
            <a:r>
              <a:rPr lang="en-US" sz="3000" dirty="0">
                <a:solidFill>
                  <a:srgbClr val="0B3550"/>
                </a:solidFill>
                <a:latin typeface="Arimo" panose="020B0604020202020204" charset="0"/>
                <a:ea typeface="Arimo" panose="020B0604020202020204" charset="0"/>
                <a:cs typeface="Arimo" panose="020B0604020202020204" charset="0"/>
                <a:sym typeface="Arimo"/>
              </a:rPr>
              <a:t> </a:t>
            </a:r>
            <a:r>
              <a:rPr lang="en-US" sz="3000" dirty="0" err="1">
                <a:solidFill>
                  <a:srgbClr val="0B3550"/>
                </a:solidFill>
                <a:latin typeface="Arimo" panose="020B0604020202020204" charset="0"/>
                <a:ea typeface="Arimo" panose="020B0604020202020204" charset="0"/>
                <a:cs typeface="Arimo" panose="020B0604020202020204" charset="0"/>
                <a:sym typeface="Arimo"/>
              </a:rPr>
              <a:t>generalisasi</a:t>
            </a:r>
            <a:r>
              <a:rPr lang="en-US" sz="3000" dirty="0">
                <a:solidFill>
                  <a:srgbClr val="0B3550"/>
                </a:solidFill>
                <a:latin typeface="Arimo" panose="020B0604020202020204" charset="0"/>
                <a:ea typeface="Arimo" panose="020B0604020202020204" charset="0"/>
                <a:cs typeface="Arimo" panose="020B0604020202020204" charset="0"/>
                <a:sym typeface="Arimo"/>
              </a:rPr>
              <a:t> </a:t>
            </a:r>
            <a:r>
              <a:rPr lang="en-US" sz="3000" dirty="0" err="1">
                <a:solidFill>
                  <a:srgbClr val="0B3550"/>
                </a:solidFill>
                <a:latin typeface="Arimo" panose="020B0604020202020204" charset="0"/>
                <a:ea typeface="Arimo" panose="020B0604020202020204" charset="0"/>
                <a:cs typeface="Arimo" panose="020B0604020202020204" charset="0"/>
                <a:sym typeface="Arimo"/>
              </a:rPr>
              <a:t>dalam</a:t>
            </a:r>
            <a:r>
              <a:rPr lang="en-US" sz="3000" dirty="0">
                <a:solidFill>
                  <a:srgbClr val="0B3550"/>
                </a:solidFill>
                <a:latin typeface="Arimo" panose="020B0604020202020204" charset="0"/>
                <a:ea typeface="Arimo" panose="020B0604020202020204" charset="0"/>
                <a:cs typeface="Arimo" panose="020B0604020202020204" charset="0"/>
                <a:sym typeface="Arimo"/>
              </a:rPr>
              <a:t> </a:t>
            </a:r>
            <a:r>
              <a:rPr lang="en-US" sz="3000" dirty="0" err="1">
                <a:solidFill>
                  <a:srgbClr val="0B3550"/>
                </a:solidFill>
                <a:latin typeface="Arimo" panose="020B0604020202020204" charset="0"/>
                <a:ea typeface="Arimo" panose="020B0604020202020204" charset="0"/>
                <a:cs typeface="Arimo" panose="020B0604020202020204" charset="0"/>
                <a:sym typeface="Arimo"/>
              </a:rPr>
              <a:t>klasifikasi</a:t>
            </a:r>
            <a:r>
              <a:rPr lang="en-US" sz="3000" dirty="0">
                <a:solidFill>
                  <a:srgbClr val="0B3550"/>
                </a:solidFill>
                <a:latin typeface="Arimo" panose="020B0604020202020204" charset="0"/>
                <a:ea typeface="Arimo" panose="020B0604020202020204" charset="0"/>
                <a:cs typeface="Arimo" panose="020B0604020202020204" charset="0"/>
                <a:sym typeface="Arimo"/>
              </a:rPr>
              <a:t> </a:t>
            </a:r>
            <a:r>
              <a:rPr lang="en-US" sz="3000" dirty="0" err="1">
                <a:solidFill>
                  <a:srgbClr val="0B3550"/>
                </a:solidFill>
                <a:latin typeface="Arimo" panose="020B0604020202020204" charset="0"/>
                <a:ea typeface="Arimo" panose="020B0604020202020204" charset="0"/>
                <a:cs typeface="Arimo" panose="020B0604020202020204" charset="0"/>
                <a:sym typeface="Arimo"/>
              </a:rPr>
              <a:t>kualitas</a:t>
            </a:r>
            <a:r>
              <a:rPr lang="en-US" sz="3000" dirty="0">
                <a:solidFill>
                  <a:srgbClr val="0B3550"/>
                </a:solidFill>
                <a:latin typeface="Arimo" panose="020B0604020202020204" charset="0"/>
                <a:ea typeface="Arimo" panose="020B0604020202020204" charset="0"/>
                <a:cs typeface="Arimo" panose="020B0604020202020204" charset="0"/>
                <a:sym typeface="Arimo"/>
              </a:rPr>
              <a:t> </a:t>
            </a:r>
            <a:r>
              <a:rPr lang="en-US" sz="3000" dirty="0" err="1">
                <a:solidFill>
                  <a:srgbClr val="0B3550"/>
                </a:solidFill>
                <a:latin typeface="Arimo" panose="020B0604020202020204" charset="0"/>
                <a:ea typeface="Arimo" panose="020B0604020202020204" charset="0"/>
                <a:cs typeface="Arimo" panose="020B0604020202020204" charset="0"/>
                <a:sym typeface="Arimo"/>
              </a:rPr>
              <a:t>teh</a:t>
            </a:r>
            <a:r>
              <a:rPr lang="en-US" sz="3000" dirty="0">
                <a:solidFill>
                  <a:srgbClr val="0B3550"/>
                </a:solidFill>
                <a:latin typeface="Arimo" panose="020B0604020202020204" charset="0"/>
                <a:ea typeface="Arimo" panose="020B0604020202020204" charset="0"/>
                <a:cs typeface="Arimo" panose="020B0604020202020204" charset="0"/>
                <a:sym typeface="Arimo"/>
              </a:rPr>
              <a:t>?</a:t>
            </a:r>
          </a:p>
          <a:p>
            <a:pPr marL="647700" lvl="1" indent="-323850" algn="l">
              <a:lnSpc>
                <a:spcPts val="4410"/>
              </a:lnSpc>
              <a:buAutoNum type="arabicPeriod"/>
            </a:pPr>
            <a:r>
              <a:rPr lang="en-US" sz="3000" dirty="0" err="1">
                <a:solidFill>
                  <a:srgbClr val="0B3550"/>
                </a:solidFill>
                <a:latin typeface="Arimo" panose="020B0604020202020204" charset="0"/>
                <a:ea typeface="Arimo" panose="020B0604020202020204" charset="0"/>
                <a:cs typeface="Arimo" panose="020B0604020202020204" charset="0"/>
                <a:sym typeface="Arimo"/>
              </a:rPr>
              <a:t>Bagaimana</a:t>
            </a:r>
            <a:r>
              <a:rPr lang="en-US" sz="3000" dirty="0">
                <a:solidFill>
                  <a:srgbClr val="0B3550"/>
                </a:solidFill>
                <a:latin typeface="Arimo" panose="020B0604020202020204" charset="0"/>
                <a:ea typeface="Arimo" panose="020B0604020202020204" charset="0"/>
                <a:cs typeface="Arimo" panose="020B0604020202020204" charset="0"/>
                <a:sym typeface="Arimo"/>
              </a:rPr>
              <a:t> </a:t>
            </a:r>
            <a:r>
              <a:rPr lang="en-US" sz="3000" dirty="0" err="1">
                <a:solidFill>
                  <a:srgbClr val="0B3550"/>
                </a:solidFill>
                <a:latin typeface="Arimo" panose="020B0604020202020204" charset="0"/>
                <a:ea typeface="Arimo" panose="020B0604020202020204" charset="0"/>
                <a:cs typeface="Arimo" panose="020B0604020202020204" charset="0"/>
                <a:sym typeface="Arimo"/>
              </a:rPr>
              <a:t>mengembangkan</a:t>
            </a:r>
            <a:r>
              <a:rPr lang="en-US" sz="3000" dirty="0">
                <a:solidFill>
                  <a:srgbClr val="0B3550"/>
                </a:solidFill>
                <a:latin typeface="Arimo" panose="020B0604020202020204" charset="0"/>
                <a:ea typeface="Arimo" panose="020B0604020202020204" charset="0"/>
                <a:cs typeface="Arimo" panose="020B0604020202020204" charset="0"/>
                <a:sym typeface="Arimo"/>
              </a:rPr>
              <a:t> </a:t>
            </a:r>
            <a:r>
              <a:rPr lang="en-US" sz="3000" dirty="0" err="1">
                <a:solidFill>
                  <a:srgbClr val="0B3550"/>
                </a:solidFill>
                <a:latin typeface="Arimo" panose="020B0604020202020204" charset="0"/>
                <a:ea typeface="Arimo" panose="020B0604020202020204" charset="0"/>
                <a:cs typeface="Arimo" panose="020B0604020202020204" charset="0"/>
                <a:sym typeface="Arimo"/>
              </a:rPr>
              <a:t>pengenalan</a:t>
            </a:r>
            <a:r>
              <a:rPr lang="en-US" sz="3000" dirty="0">
                <a:solidFill>
                  <a:srgbClr val="0B3550"/>
                </a:solidFill>
                <a:latin typeface="Arimo" panose="020B0604020202020204" charset="0"/>
                <a:ea typeface="Arimo" panose="020B0604020202020204" charset="0"/>
                <a:cs typeface="Arimo" panose="020B0604020202020204" charset="0"/>
                <a:sym typeface="Arimo"/>
              </a:rPr>
              <a:t> aroma yang tidak </a:t>
            </a:r>
            <a:r>
              <a:rPr lang="en-US" sz="3000" dirty="0" err="1">
                <a:solidFill>
                  <a:srgbClr val="0B3550"/>
                </a:solidFill>
                <a:latin typeface="Arimo" panose="020B0604020202020204" charset="0"/>
                <a:ea typeface="Arimo" panose="020B0604020202020204" charset="0"/>
                <a:cs typeface="Arimo" panose="020B0604020202020204" charset="0"/>
                <a:sym typeface="Arimo"/>
              </a:rPr>
              <a:t>terlalu</a:t>
            </a:r>
            <a:r>
              <a:rPr lang="en-US" sz="3000" dirty="0">
                <a:solidFill>
                  <a:srgbClr val="0B3550"/>
                </a:solidFill>
                <a:latin typeface="Arimo" panose="020B0604020202020204" charset="0"/>
                <a:ea typeface="Arimo" panose="020B0604020202020204" charset="0"/>
                <a:cs typeface="Arimo" panose="020B0604020202020204" charset="0"/>
                <a:sym typeface="Arimo"/>
              </a:rPr>
              <a:t> </a:t>
            </a:r>
            <a:r>
              <a:rPr lang="en-US" sz="3000" dirty="0" err="1">
                <a:solidFill>
                  <a:srgbClr val="0B3550"/>
                </a:solidFill>
                <a:latin typeface="Arimo" panose="020B0604020202020204" charset="0"/>
                <a:ea typeface="Arimo" panose="020B0604020202020204" charset="0"/>
                <a:cs typeface="Arimo" panose="020B0604020202020204" charset="0"/>
                <a:sym typeface="Arimo"/>
              </a:rPr>
              <a:t>bergantung</a:t>
            </a:r>
            <a:r>
              <a:rPr lang="en-US" sz="3000" dirty="0">
                <a:solidFill>
                  <a:srgbClr val="0B3550"/>
                </a:solidFill>
                <a:latin typeface="Arimo" panose="020B0604020202020204" charset="0"/>
                <a:ea typeface="Arimo" panose="020B0604020202020204" charset="0"/>
                <a:cs typeface="Arimo" panose="020B0604020202020204" charset="0"/>
                <a:sym typeface="Arimo"/>
              </a:rPr>
              <a:t> pada </a:t>
            </a:r>
            <a:r>
              <a:rPr lang="en-US" sz="3000" dirty="0" err="1">
                <a:solidFill>
                  <a:srgbClr val="0B3550"/>
                </a:solidFill>
                <a:latin typeface="Arimo" panose="020B0604020202020204" charset="0"/>
                <a:ea typeface="Arimo" panose="020B0604020202020204" charset="0"/>
                <a:cs typeface="Arimo" panose="020B0604020202020204" charset="0"/>
                <a:sym typeface="Arimo"/>
              </a:rPr>
              <a:t>keahlian</a:t>
            </a:r>
            <a:r>
              <a:rPr lang="en-US" sz="3000" dirty="0">
                <a:solidFill>
                  <a:srgbClr val="0B3550"/>
                </a:solidFill>
                <a:latin typeface="Arimo" panose="020B0604020202020204" charset="0"/>
                <a:ea typeface="Arimo" panose="020B0604020202020204" charset="0"/>
                <a:cs typeface="Arimo" panose="020B0604020202020204" charset="0"/>
                <a:sym typeface="Arimo"/>
              </a:rPr>
              <a:t> </a:t>
            </a:r>
            <a:r>
              <a:rPr lang="en-US" sz="3000" dirty="0" err="1">
                <a:solidFill>
                  <a:srgbClr val="0B3550"/>
                </a:solidFill>
                <a:latin typeface="Arimo" panose="020B0604020202020204" charset="0"/>
                <a:ea typeface="Arimo" panose="020B0604020202020204" charset="0"/>
                <a:cs typeface="Arimo" panose="020B0604020202020204" charset="0"/>
                <a:sym typeface="Arimo"/>
              </a:rPr>
              <a:t>khusus</a:t>
            </a:r>
            <a:r>
              <a:rPr lang="en-US" sz="3000" dirty="0">
                <a:solidFill>
                  <a:srgbClr val="0B3550"/>
                </a:solidFill>
                <a:latin typeface="Arimo" panose="020B0604020202020204" charset="0"/>
                <a:ea typeface="Arimo" panose="020B0604020202020204" charset="0"/>
                <a:cs typeface="Arimo" panose="020B0604020202020204" charset="0"/>
                <a:sym typeface="Arimo"/>
              </a:rPr>
              <a:t> domain untuk </a:t>
            </a:r>
            <a:r>
              <a:rPr lang="en-US" sz="3000" dirty="0" err="1">
                <a:solidFill>
                  <a:srgbClr val="0B3550"/>
                </a:solidFill>
                <a:latin typeface="Arimo" panose="020B0604020202020204" charset="0"/>
                <a:ea typeface="Arimo" panose="020B0604020202020204" charset="0"/>
                <a:cs typeface="Arimo" panose="020B0604020202020204" charset="0"/>
                <a:sym typeface="Arimo"/>
              </a:rPr>
              <a:t>mengurangi</a:t>
            </a:r>
            <a:r>
              <a:rPr lang="en-US" sz="3000" dirty="0">
                <a:solidFill>
                  <a:srgbClr val="0B3550"/>
                </a:solidFill>
                <a:latin typeface="Arimo" panose="020B0604020202020204" charset="0"/>
                <a:ea typeface="Arimo" panose="020B0604020202020204" charset="0"/>
                <a:cs typeface="Arimo" panose="020B0604020202020204" charset="0"/>
                <a:sym typeface="Arimo"/>
              </a:rPr>
              <a:t> </a:t>
            </a:r>
            <a:r>
              <a:rPr lang="en-US" sz="3000" dirty="0" err="1">
                <a:solidFill>
                  <a:srgbClr val="0B3550"/>
                </a:solidFill>
                <a:latin typeface="Arimo" panose="020B0604020202020204" charset="0"/>
                <a:ea typeface="Arimo" panose="020B0604020202020204" charset="0"/>
                <a:cs typeface="Arimo" panose="020B0604020202020204" charset="0"/>
                <a:sym typeface="Arimo"/>
              </a:rPr>
              <a:t>risiko</a:t>
            </a:r>
            <a:r>
              <a:rPr lang="en-US" sz="3000" dirty="0">
                <a:solidFill>
                  <a:srgbClr val="0B3550"/>
                </a:solidFill>
                <a:latin typeface="Arimo" panose="020B0604020202020204" charset="0"/>
                <a:ea typeface="Arimo" panose="020B0604020202020204" charset="0"/>
                <a:cs typeface="Arimo" panose="020B0604020202020204" charset="0"/>
                <a:sym typeface="Arimo"/>
              </a:rPr>
              <a:t> </a:t>
            </a:r>
            <a:r>
              <a:rPr lang="en-US" sz="3000" dirty="0" err="1">
                <a:solidFill>
                  <a:srgbClr val="0B3550"/>
                </a:solidFill>
                <a:latin typeface="Arimo" panose="020B0604020202020204" charset="0"/>
                <a:ea typeface="Arimo" panose="020B0604020202020204" charset="0"/>
                <a:cs typeface="Arimo" panose="020B0604020202020204" charset="0"/>
                <a:sym typeface="Arimo"/>
              </a:rPr>
              <a:t>kehilangan</a:t>
            </a:r>
            <a:r>
              <a:rPr lang="en-US" sz="3000" dirty="0">
                <a:solidFill>
                  <a:srgbClr val="0B3550"/>
                </a:solidFill>
                <a:latin typeface="Arimo" panose="020B0604020202020204" charset="0"/>
                <a:ea typeface="Arimo" panose="020B0604020202020204" charset="0"/>
                <a:cs typeface="Arimo" panose="020B0604020202020204" charset="0"/>
                <a:sym typeface="Arimo"/>
              </a:rPr>
              <a:t> </a:t>
            </a:r>
            <a:r>
              <a:rPr lang="en-US" sz="3000" dirty="0" err="1">
                <a:solidFill>
                  <a:srgbClr val="0B3550"/>
                </a:solidFill>
                <a:latin typeface="Arimo" panose="020B0604020202020204" charset="0"/>
                <a:ea typeface="Arimo" panose="020B0604020202020204" charset="0"/>
                <a:cs typeface="Arimo" panose="020B0604020202020204" charset="0"/>
                <a:sym typeface="Arimo"/>
              </a:rPr>
              <a:t>informasi</a:t>
            </a:r>
            <a:r>
              <a:rPr lang="en-US" sz="3000" dirty="0">
                <a:solidFill>
                  <a:srgbClr val="0B3550"/>
                </a:solidFill>
                <a:latin typeface="Arimo" panose="020B0604020202020204" charset="0"/>
                <a:ea typeface="Arimo" panose="020B0604020202020204" charset="0"/>
                <a:cs typeface="Arimo" panose="020B0604020202020204" charset="0"/>
                <a:sym typeface="Arimo"/>
              </a:rPr>
              <a:t> </a:t>
            </a:r>
            <a:r>
              <a:rPr lang="en-US" sz="3000" dirty="0" err="1">
                <a:solidFill>
                  <a:srgbClr val="0B3550"/>
                </a:solidFill>
                <a:latin typeface="Arimo" panose="020B0604020202020204" charset="0"/>
                <a:ea typeface="Arimo" panose="020B0604020202020204" charset="0"/>
                <a:cs typeface="Arimo" panose="020B0604020202020204" charset="0"/>
                <a:sym typeface="Arimo"/>
              </a:rPr>
              <a:t>selama</a:t>
            </a:r>
            <a:r>
              <a:rPr lang="en-US" sz="3000" dirty="0">
                <a:solidFill>
                  <a:srgbClr val="0B3550"/>
                </a:solidFill>
                <a:latin typeface="Arimo" panose="020B0604020202020204" charset="0"/>
                <a:ea typeface="Arimo" panose="020B0604020202020204" charset="0"/>
                <a:cs typeface="Arimo" panose="020B0604020202020204" charset="0"/>
                <a:sym typeface="Arimo"/>
              </a:rPr>
              <a:t> proses </a:t>
            </a:r>
            <a:r>
              <a:rPr lang="en-US" sz="3000" dirty="0" err="1">
                <a:solidFill>
                  <a:srgbClr val="0B3550"/>
                </a:solidFill>
                <a:latin typeface="Arimo" panose="020B0604020202020204" charset="0"/>
                <a:ea typeface="Arimo" panose="020B0604020202020204" charset="0"/>
                <a:cs typeface="Arimo" panose="020B0604020202020204" charset="0"/>
                <a:sym typeface="Arimo"/>
              </a:rPr>
              <a:t>ekstraksi</a:t>
            </a:r>
            <a:r>
              <a:rPr lang="en-US" sz="3000" dirty="0">
                <a:solidFill>
                  <a:srgbClr val="0B3550"/>
                </a:solidFill>
                <a:latin typeface="Arimo" panose="020B0604020202020204" charset="0"/>
                <a:ea typeface="Arimo" panose="020B0604020202020204" charset="0"/>
                <a:cs typeface="Arimo" panose="020B0604020202020204" charset="0"/>
                <a:sym typeface="Arimo"/>
              </a:rPr>
              <a:t> </a:t>
            </a:r>
            <a:r>
              <a:rPr lang="en-US" sz="3000" dirty="0" err="1">
                <a:solidFill>
                  <a:srgbClr val="0B3550"/>
                </a:solidFill>
                <a:latin typeface="Arimo" panose="020B0604020202020204" charset="0"/>
                <a:ea typeface="Arimo" panose="020B0604020202020204" charset="0"/>
                <a:cs typeface="Arimo" panose="020B0604020202020204" charset="0"/>
                <a:sym typeface="Arimo"/>
              </a:rPr>
              <a:t>fitur</a:t>
            </a:r>
            <a:r>
              <a:rPr lang="en-US" sz="3000" dirty="0">
                <a:solidFill>
                  <a:srgbClr val="0B3550"/>
                </a:solidFill>
                <a:latin typeface="Arimo" panose="020B0604020202020204" charset="0"/>
                <a:ea typeface="Arimo" panose="020B0604020202020204" charset="0"/>
                <a:cs typeface="Arimo" panose="020B0604020202020204" charset="0"/>
                <a:sym typeface="Arimo"/>
              </a:rPr>
              <a:t>?</a:t>
            </a:r>
          </a:p>
        </p:txBody>
      </p:sp>
      <p:sp>
        <p:nvSpPr>
          <p:cNvPr id="6" name="TextBox 6"/>
          <p:cNvSpPr txBox="1"/>
          <p:nvPr/>
        </p:nvSpPr>
        <p:spPr>
          <a:xfrm>
            <a:off x="9339527" y="2911868"/>
            <a:ext cx="7500675" cy="3411190"/>
          </a:xfrm>
          <a:prstGeom prst="rect">
            <a:avLst/>
          </a:prstGeom>
        </p:spPr>
        <p:txBody>
          <a:bodyPr wrap="square" lIns="0" tIns="0" rIns="0" bIns="0" rtlCol="0" anchor="t">
            <a:spAutoFit/>
          </a:bodyPr>
          <a:lstStyle/>
          <a:p>
            <a:pPr algn="just">
              <a:lnSpc>
                <a:spcPts val="3840"/>
              </a:lnSpc>
            </a:pPr>
            <a:r>
              <a:rPr lang="en-US" sz="3200" dirty="0">
                <a:solidFill>
                  <a:srgbClr val="0B3550"/>
                </a:solidFill>
                <a:latin typeface="Arimo" panose="020B0604020202020204" charset="0"/>
                <a:ea typeface="Arimo" panose="020B0604020202020204" charset="0"/>
                <a:cs typeface="Arimo" panose="020B0604020202020204" charset="0"/>
                <a:sym typeface="Arimo"/>
              </a:rPr>
              <a:t>Tujuan </a:t>
            </a:r>
            <a:r>
              <a:rPr lang="en-US" sz="3200" dirty="0" err="1">
                <a:solidFill>
                  <a:srgbClr val="0B3550"/>
                </a:solidFill>
                <a:latin typeface="Arimo" panose="020B0604020202020204" charset="0"/>
                <a:ea typeface="Arimo" panose="020B0604020202020204" charset="0"/>
                <a:cs typeface="Arimo" panose="020B0604020202020204" charset="0"/>
                <a:sym typeface="Arimo"/>
              </a:rPr>
              <a:t>penelitian</a:t>
            </a:r>
            <a:r>
              <a:rPr lang="en-US" sz="3200" dirty="0">
                <a:solidFill>
                  <a:srgbClr val="0B3550"/>
                </a:solidFill>
                <a:latin typeface="Arimo" panose="020B0604020202020204" charset="0"/>
                <a:ea typeface="Arimo" panose="020B0604020202020204" charset="0"/>
                <a:cs typeface="Arimo" panose="020B0604020202020204" charset="0"/>
                <a:sym typeface="Arimo"/>
              </a:rPr>
              <a:t> ini </a:t>
            </a:r>
            <a:r>
              <a:rPr lang="en-US" sz="3200" dirty="0" err="1">
                <a:solidFill>
                  <a:srgbClr val="0B3550"/>
                </a:solidFill>
                <a:latin typeface="Arimo" panose="020B0604020202020204" charset="0"/>
                <a:ea typeface="Arimo" panose="020B0604020202020204" charset="0"/>
                <a:cs typeface="Arimo" panose="020B0604020202020204" charset="0"/>
                <a:sym typeface="Arimo"/>
              </a:rPr>
              <a:t>adalah</a:t>
            </a:r>
            <a:r>
              <a:rPr lang="en-US" sz="3200" dirty="0">
                <a:solidFill>
                  <a:srgbClr val="0B3550"/>
                </a:solidFill>
                <a:latin typeface="Arimo" panose="020B0604020202020204" charset="0"/>
                <a:ea typeface="Arimo" panose="020B0604020202020204" charset="0"/>
                <a:cs typeface="Arimo" panose="020B0604020202020204" charset="0"/>
                <a:sym typeface="Arimo"/>
              </a:rPr>
              <a:t> </a:t>
            </a:r>
            <a:r>
              <a:rPr lang="en-US" sz="3200" dirty="0" err="1">
                <a:solidFill>
                  <a:srgbClr val="0B3550"/>
                </a:solidFill>
                <a:latin typeface="Arimo" panose="020B0604020202020204" charset="0"/>
                <a:ea typeface="Arimo" panose="020B0604020202020204" charset="0"/>
                <a:cs typeface="Arimo" panose="020B0604020202020204" charset="0"/>
                <a:sym typeface="Arimo"/>
              </a:rPr>
              <a:t>mengembangkan</a:t>
            </a:r>
            <a:r>
              <a:rPr lang="en-US" sz="3200" dirty="0">
                <a:solidFill>
                  <a:srgbClr val="0B3550"/>
                </a:solidFill>
                <a:latin typeface="Arimo" panose="020B0604020202020204" charset="0"/>
                <a:ea typeface="Arimo" panose="020B0604020202020204" charset="0"/>
                <a:cs typeface="Arimo" panose="020B0604020202020204" charset="0"/>
                <a:sym typeface="Arimo"/>
              </a:rPr>
              <a:t> </a:t>
            </a:r>
            <a:r>
              <a:rPr lang="en-US" sz="3200" b="1" dirty="0">
                <a:solidFill>
                  <a:srgbClr val="0B3550"/>
                </a:solidFill>
                <a:latin typeface="Arimo" panose="020B0604020202020204" charset="0"/>
                <a:ea typeface="Arimo" panose="020B0604020202020204" charset="0"/>
                <a:cs typeface="Arimo" panose="020B0604020202020204" charset="0"/>
                <a:sym typeface="Arimo Bold"/>
              </a:rPr>
              <a:t>model </a:t>
            </a:r>
            <a:r>
              <a:rPr lang="en-US" sz="3200" b="1" dirty="0" err="1">
                <a:solidFill>
                  <a:srgbClr val="0B3550"/>
                </a:solidFill>
                <a:latin typeface="Arimo" panose="020B0604020202020204" charset="0"/>
                <a:ea typeface="Arimo" panose="020B0604020202020204" charset="0"/>
                <a:cs typeface="Arimo" panose="020B0604020202020204" charset="0"/>
                <a:sym typeface="Arimo Bold"/>
              </a:rPr>
              <a:t>klasifikasi</a:t>
            </a:r>
            <a:r>
              <a:rPr lang="en-US" sz="3200" b="1" dirty="0">
                <a:solidFill>
                  <a:srgbClr val="0B3550"/>
                </a:solidFill>
                <a:latin typeface="Arimo" panose="020B0604020202020204" charset="0"/>
                <a:ea typeface="Arimo" panose="020B0604020202020204" charset="0"/>
                <a:cs typeface="Arimo" panose="020B0604020202020204" charset="0"/>
                <a:sym typeface="Arimo Bold"/>
              </a:rPr>
              <a:t> </a:t>
            </a:r>
            <a:r>
              <a:rPr lang="en-US" sz="3200" b="1" dirty="0" err="1">
                <a:solidFill>
                  <a:srgbClr val="0B3550"/>
                </a:solidFill>
                <a:latin typeface="Arimo" panose="020B0604020202020204" charset="0"/>
                <a:ea typeface="Arimo" panose="020B0604020202020204" charset="0"/>
                <a:cs typeface="Arimo" panose="020B0604020202020204" charset="0"/>
                <a:sym typeface="Arimo Bold"/>
              </a:rPr>
              <a:t>kualitas</a:t>
            </a:r>
            <a:r>
              <a:rPr lang="en-US" sz="3200" b="1" dirty="0">
                <a:solidFill>
                  <a:srgbClr val="0B3550"/>
                </a:solidFill>
                <a:latin typeface="Arimo" panose="020B0604020202020204" charset="0"/>
                <a:ea typeface="Arimo" panose="020B0604020202020204" charset="0"/>
                <a:cs typeface="Arimo" panose="020B0604020202020204" charset="0"/>
                <a:sym typeface="Arimo Bold"/>
              </a:rPr>
              <a:t> </a:t>
            </a:r>
            <a:r>
              <a:rPr lang="en-US" sz="3200" b="1" dirty="0" err="1">
                <a:solidFill>
                  <a:srgbClr val="0B3550"/>
                </a:solidFill>
                <a:latin typeface="Arimo" panose="020B0604020202020204" charset="0"/>
                <a:ea typeface="Arimo" panose="020B0604020202020204" charset="0"/>
                <a:cs typeface="Arimo" panose="020B0604020202020204" charset="0"/>
                <a:sym typeface="Arimo Bold"/>
              </a:rPr>
              <a:t>teh</a:t>
            </a:r>
            <a:r>
              <a:rPr lang="en-US" sz="3200" b="1" dirty="0">
                <a:solidFill>
                  <a:srgbClr val="0B3550"/>
                </a:solidFill>
                <a:latin typeface="Arimo" panose="020B0604020202020204" charset="0"/>
                <a:ea typeface="Arimo" panose="020B0604020202020204" charset="0"/>
                <a:cs typeface="Arimo" panose="020B0604020202020204" charset="0"/>
                <a:sym typeface="Arimo Bold"/>
              </a:rPr>
              <a:t> </a:t>
            </a:r>
            <a:r>
              <a:rPr lang="en-US" sz="3200" b="1" dirty="0" err="1">
                <a:solidFill>
                  <a:srgbClr val="0B3550"/>
                </a:solidFill>
                <a:latin typeface="Arimo" panose="020B0604020202020204" charset="0"/>
                <a:ea typeface="Arimo" panose="020B0604020202020204" charset="0"/>
                <a:cs typeface="Arimo" panose="020B0604020202020204" charset="0"/>
                <a:sym typeface="Arimo Bold"/>
              </a:rPr>
              <a:t>hitam</a:t>
            </a:r>
            <a:r>
              <a:rPr lang="en-US" sz="3200" dirty="0">
                <a:solidFill>
                  <a:srgbClr val="0B3550"/>
                </a:solidFill>
                <a:latin typeface="Arimo" panose="020B0604020202020204" charset="0"/>
                <a:ea typeface="Arimo" panose="020B0604020202020204" charset="0"/>
                <a:cs typeface="Arimo" panose="020B0604020202020204" charset="0"/>
                <a:sym typeface="Arimo"/>
              </a:rPr>
              <a:t> </a:t>
            </a:r>
            <a:r>
              <a:rPr lang="en-US" sz="3200" dirty="0" err="1">
                <a:solidFill>
                  <a:srgbClr val="0B3550"/>
                </a:solidFill>
                <a:latin typeface="Arimo" panose="020B0604020202020204" charset="0"/>
                <a:ea typeface="Arimo" panose="020B0604020202020204" charset="0"/>
                <a:cs typeface="Arimo" panose="020B0604020202020204" charset="0"/>
                <a:sym typeface="Arimo"/>
              </a:rPr>
              <a:t>berbasis</a:t>
            </a:r>
            <a:r>
              <a:rPr lang="en-US" sz="3200" dirty="0">
                <a:solidFill>
                  <a:srgbClr val="0B3550"/>
                </a:solidFill>
                <a:latin typeface="Arimo" panose="020B0604020202020204" charset="0"/>
                <a:ea typeface="Arimo" panose="020B0604020202020204" charset="0"/>
                <a:cs typeface="Arimo" panose="020B0604020202020204" charset="0"/>
                <a:sym typeface="Arimo"/>
              </a:rPr>
              <a:t> electronic nose dan </a:t>
            </a:r>
            <a:r>
              <a:rPr lang="en-US" sz="3200" b="1" dirty="0" err="1">
                <a:solidFill>
                  <a:srgbClr val="0B3550"/>
                </a:solidFill>
                <a:latin typeface="Arimo" panose="020B0604020202020204" charset="0"/>
                <a:ea typeface="Arimo" panose="020B0604020202020204" charset="0"/>
                <a:cs typeface="Arimo" panose="020B0604020202020204" charset="0"/>
                <a:sym typeface="Arimo Bold"/>
              </a:rPr>
              <a:t>mengukur</a:t>
            </a:r>
            <a:r>
              <a:rPr lang="en-US" sz="3200" b="1" dirty="0">
                <a:solidFill>
                  <a:srgbClr val="0B3550"/>
                </a:solidFill>
                <a:latin typeface="Arimo" panose="020B0604020202020204" charset="0"/>
                <a:ea typeface="Arimo" panose="020B0604020202020204" charset="0"/>
                <a:cs typeface="Arimo" panose="020B0604020202020204" charset="0"/>
                <a:sym typeface="Arimo Bold"/>
              </a:rPr>
              <a:t> </a:t>
            </a:r>
            <a:r>
              <a:rPr lang="en-US" sz="3200" b="1" dirty="0" err="1">
                <a:solidFill>
                  <a:srgbClr val="0B3550"/>
                </a:solidFill>
                <a:latin typeface="Arimo" panose="020B0604020202020204" charset="0"/>
                <a:ea typeface="Arimo" panose="020B0604020202020204" charset="0"/>
                <a:cs typeface="Arimo" panose="020B0604020202020204" charset="0"/>
                <a:sym typeface="Arimo Bold"/>
              </a:rPr>
              <a:t>kinerja</a:t>
            </a:r>
            <a:r>
              <a:rPr lang="en-US" sz="3200" dirty="0">
                <a:solidFill>
                  <a:srgbClr val="0B3550"/>
                </a:solidFill>
                <a:latin typeface="Arimo" panose="020B0604020202020204" charset="0"/>
                <a:ea typeface="Arimo" panose="020B0604020202020204" charset="0"/>
                <a:cs typeface="Arimo" panose="020B0604020202020204" charset="0"/>
                <a:sym typeface="Arimo"/>
              </a:rPr>
              <a:t> </a:t>
            </a:r>
            <a:r>
              <a:rPr lang="en-US" sz="3200" dirty="0" err="1">
                <a:solidFill>
                  <a:srgbClr val="0B3550"/>
                </a:solidFill>
                <a:latin typeface="Arimo" panose="020B0604020202020204" charset="0"/>
                <a:ea typeface="Arimo" panose="020B0604020202020204" charset="0"/>
                <a:cs typeface="Arimo" panose="020B0604020202020204" charset="0"/>
                <a:sym typeface="Arimo"/>
              </a:rPr>
              <a:t>dari</a:t>
            </a:r>
            <a:r>
              <a:rPr lang="en-US" sz="3200" dirty="0">
                <a:solidFill>
                  <a:srgbClr val="0B3550"/>
                </a:solidFill>
                <a:latin typeface="Arimo" panose="020B0604020202020204" charset="0"/>
                <a:ea typeface="Arimo" panose="020B0604020202020204" charset="0"/>
                <a:cs typeface="Arimo" panose="020B0604020202020204" charset="0"/>
                <a:sym typeface="Arimo"/>
              </a:rPr>
              <a:t> </a:t>
            </a:r>
            <a:r>
              <a:rPr lang="en-US" sz="3200" dirty="0" err="1">
                <a:solidFill>
                  <a:srgbClr val="0B3550"/>
                </a:solidFill>
                <a:latin typeface="Arimo" panose="020B0604020202020204" charset="0"/>
                <a:ea typeface="Arimo" panose="020B0604020202020204" charset="0"/>
                <a:cs typeface="Arimo" panose="020B0604020202020204" charset="0"/>
                <a:sym typeface="Arimo"/>
              </a:rPr>
              <a:t>pendekatan</a:t>
            </a:r>
            <a:r>
              <a:rPr lang="en-US" sz="3200" dirty="0">
                <a:solidFill>
                  <a:srgbClr val="0B3550"/>
                </a:solidFill>
                <a:latin typeface="Arimo" panose="020B0604020202020204" charset="0"/>
                <a:ea typeface="Arimo" panose="020B0604020202020204" charset="0"/>
                <a:cs typeface="Arimo" panose="020B0604020202020204" charset="0"/>
                <a:sym typeface="Arimo"/>
              </a:rPr>
              <a:t> end-to-end learning dengan </a:t>
            </a:r>
            <a:r>
              <a:rPr lang="en-US" sz="3200" b="1" dirty="0" err="1">
                <a:solidFill>
                  <a:srgbClr val="0B3550"/>
                </a:solidFill>
                <a:latin typeface="Arimo" panose="020B0604020202020204" charset="0"/>
                <a:ea typeface="Arimo" panose="020B0604020202020204" charset="0"/>
                <a:cs typeface="Arimo" panose="020B0604020202020204" charset="0"/>
                <a:sym typeface="Arimo Bold"/>
              </a:rPr>
              <a:t>kombinasi</a:t>
            </a:r>
            <a:r>
              <a:rPr lang="en-US" sz="3200" b="1" dirty="0">
                <a:solidFill>
                  <a:srgbClr val="0B3550"/>
                </a:solidFill>
                <a:latin typeface="Arimo" panose="020B0604020202020204" charset="0"/>
                <a:ea typeface="Arimo" panose="020B0604020202020204" charset="0"/>
                <a:cs typeface="Arimo" panose="020B0604020202020204" charset="0"/>
                <a:sym typeface="Arimo Bold"/>
              </a:rPr>
              <a:t> data </a:t>
            </a:r>
            <a:r>
              <a:rPr lang="en-US" sz="3200" b="1" dirty="0" err="1">
                <a:solidFill>
                  <a:srgbClr val="0B3550"/>
                </a:solidFill>
                <a:latin typeface="Arimo" panose="020B0604020202020204" charset="0"/>
                <a:ea typeface="Arimo" panose="020B0604020202020204" charset="0"/>
                <a:cs typeface="Arimo" panose="020B0604020202020204" charset="0"/>
                <a:sym typeface="Arimo Bold"/>
              </a:rPr>
              <a:t>augmentasi</a:t>
            </a:r>
            <a:r>
              <a:rPr lang="en-US" sz="3200" dirty="0">
                <a:solidFill>
                  <a:srgbClr val="0B3550"/>
                </a:solidFill>
                <a:latin typeface="Arimo" panose="020B0604020202020204" charset="0"/>
                <a:ea typeface="Arimo" panose="020B0604020202020204" charset="0"/>
                <a:cs typeface="Arimo" panose="020B0604020202020204" charset="0"/>
                <a:sym typeface="Arimo"/>
              </a:rPr>
              <a:t> </a:t>
            </a:r>
            <a:r>
              <a:rPr lang="en-US" sz="3200" dirty="0" err="1">
                <a:solidFill>
                  <a:srgbClr val="0B3550"/>
                </a:solidFill>
                <a:latin typeface="Arimo" panose="020B0604020202020204" charset="0"/>
                <a:ea typeface="Arimo" panose="020B0604020202020204" charset="0"/>
                <a:cs typeface="Arimo" panose="020B0604020202020204" charset="0"/>
                <a:sym typeface="Arimo"/>
              </a:rPr>
              <a:t>serta</a:t>
            </a:r>
            <a:r>
              <a:rPr lang="en-US" sz="3200" dirty="0">
                <a:solidFill>
                  <a:srgbClr val="0B3550"/>
                </a:solidFill>
                <a:latin typeface="Arimo" panose="020B0604020202020204" charset="0"/>
                <a:ea typeface="Arimo" panose="020B0604020202020204" charset="0"/>
                <a:cs typeface="Arimo" panose="020B0604020202020204" charset="0"/>
                <a:sym typeface="Arimo"/>
              </a:rPr>
              <a:t> </a:t>
            </a:r>
            <a:r>
              <a:rPr lang="en-US" sz="3200" b="1" dirty="0" err="1">
                <a:solidFill>
                  <a:srgbClr val="0B3550"/>
                </a:solidFill>
                <a:latin typeface="Arimo" panose="020B0604020202020204" charset="0"/>
                <a:ea typeface="Arimo" panose="020B0604020202020204" charset="0"/>
                <a:cs typeface="Arimo" panose="020B0604020202020204" charset="0"/>
                <a:sym typeface="Arimo Bold"/>
              </a:rPr>
              <a:t>arsitektur</a:t>
            </a:r>
            <a:r>
              <a:rPr lang="en-US" sz="3200" b="1" dirty="0">
                <a:solidFill>
                  <a:srgbClr val="0B3550"/>
                </a:solidFill>
                <a:latin typeface="Arimo" panose="020B0604020202020204" charset="0"/>
                <a:ea typeface="Arimo" panose="020B0604020202020204" charset="0"/>
                <a:cs typeface="Arimo" panose="020B0604020202020204" charset="0"/>
                <a:sym typeface="Arimo Bold"/>
              </a:rPr>
              <a:t> CNN</a:t>
            </a:r>
            <a:r>
              <a:rPr lang="en-US" sz="3200" dirty="0">
                <a:solidFill>
                  <a:srgbClr val="0B3550"/>
                </a:solidFill>
                <a:latin typeface="Arimo" panose="020B0604020202020204" charset="0"/>
                <a:ea typeface="Arimo" panose="020B0604020202020204" charset="0"/>
                <a:cs typeface="Arimo" panose="020B0604020202020204" charset="0"/>
                <a:sym typeface="Arimo"/>
              </a:rPr>
              <a:t>.</a:t>
            </a:r>
          </a:p>
        </p:txBody>
      </p:sp>
      <p:sp>
        <p:nvSpPr>
          <p:cNvPr id="7" name="TextBox 7"/>
          <p:cNvSpPr txBox="1"/>
          <p:nvPr/>
        </p:nvSpPr>
        <p:spPr>
          <a:xfrm>
            <a:off x="17204993" y="9572077"/>
            <a:ext cx="914550" cy="409575"/>
          </a:xfrm>
          <a:prstGeom prst="rect">
            <a:avLst/>
          </a:prstGeom>
        </p:spPr>
        <p:txBody>
          <a:bodyPr lIns="0" tIns="0" rIns="0" bIns="0" rtlCol="0" anchor="t">
            <a:spAutoFit/>
          </a:bodyPr>
          <a:lstStyle/>
          <a:p>
            <a:pPr algn="r">
              <a:lnSpc>
                <a:spcPts val="3120"/>
              </a:lnSpc>
            </a:pPr>
            <a:r>
              <a:rPr lang="en-US" sz="2600">
                <a:solidFill>
                  <a:srgbClr val="0B3550"/>
                </a:solidFill>
                <a:latin typeface="Arimo"/>
                <a:ea typeface="Arimo"/>
                <a:cs typeface="Arimo"/>
                <a:sym typeface="Arimo"/>
              </a:rPr>
              <a:t>6</a:t>
            </a:r>
          </a:p>
        </p:txBody>
      </p:sp>
      <p:sp>
        <p:nvSpPr>
          <p:cNvPr id="8" name="Freeform 8"/>
          <p:cNvSpPr/>
          <p:nvPr/>
        </p:nvSpPr>
        <p:spPr>
          <a:xfrm>
            <a:off x="16283908" y="376686"/>
            <a:ext cx="1460082" cy="1460082"/>
          </a:xfrm>
          <a:custGeom>
            <a:avLst/>
            <a:gdLst/>
            <a:ahLst/>
            <a:cxnLst/>
            <a:rect l="l" t="t" r="r" b="b"/>
            <a:pathLst>
              <a:path w="1460082" h="1460082">
                <a:moveTo>
                  <a:pt x="0" y="0"/>
                </a:moveTo>
                <a:lnTo>
                  <a:pt x="1460082" y="0"/>
                </a:lnTo>
                <a:lnTo>
                  <a:pt x="1460082" y="1460082"/>
                </a:lnTo>
                <a:lnTo>
                  <a:pt x="0" y="1460082"/>
                </a:lnTo>
                <a:lnTo>
                  <a:pt x="0" y="0"/>
                </a:lnTo>
                <a:close/>
              </a:path>
            </a:pathLst>
          </a:custGeom>
          <a:blipFill>
            <a:blip r:embed="rId3"/>
            <a:stretch>
              <a:fillRect/>
            </a:stretch>
          </a:blipFill>
        </p:spPr>
        <p:txBody>
          <a:bodyPr/>
          <a:lstStyle/>
          <a:p>
            <a:endParaRPr lang="en-ID"/>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TextBox 3"/>
          <p:cNvSpPr txBox="1"/>
          <p:nvPr/>
        </p:nvSpPr>
        <p:spPr>
          <a:xfrm>
            <a:off x="1531425" y="914800"/>
            <a:ext cx="15225150" cy="1029225"/>
          </a:xfrm>
          <a:prstGeom prst="rect">
            <a:avLst/>
          </a:prstGeom>
        </p:spPr>
        <p:txBody>
          <a:bodyPr lIns="0" tIns="0" rIns="0" bIns="0" rtlCol="0" anchor="t">
            <a:spAutoFit/>
          </a:bodyPr>
          <a:lstStyle/>
          <a:p>
            <a:pPr algn="ctr">
              <a:lnSpc>
                <a:spcPts val="7200"/>
              </a:lnSpc>
            </a:pPr>
            <a:r>
              <a:rPr lang="en-US" sz="6000" b="1">
                <a:solidFill>
                  <a:srgbClr val="0B3550"/>
                </a:solidFill>
                <a:latin typeface="Poppins Bold"/>
                <a:ea typeface="Poppins Bold"/>
                <a:cs typeface="Poppins Bold"/>
                <a:sym typeface="Poppins Bold"/>
              </a:rPr>
              <a:t>Analisis Persoalan</a:t>
            </a:r>
          </a:p>
        </p:txBody>
      </p:sp>
      <p:sp>
        <p:nvSpPr>
          <p:cNvPr id="4" name="TextBox 4"/>
          <p:cNvSpPr txBox="1"/>
          <p:nvPr/>
        </p:nvSpPr>
        <p:spPr>
          <a:xfrm>
            <a:off x="17204993" y="9572077"/>
            <a:ext cx="914550" cy="409575"/>
          </a:xfrm>
          <a:prstGeom prst="rect">
            <a:avLst/>
          </a:prstGeom>
        </p:spPr>
        <p:txBody>
          <a:bodyPr lIns="0" tIns="0" rIns="0" bIns="0" rtlCol="0" anchor="t">
            <a:spAutoFit/>
          </a:bodyPr>
          <a:lstStyle/>
          <a:p>
            <a:pPr algn="r">
              <a:lnSpc>
                <a:spcPts val="3120"/>
              </a:lnSpc>
            </a:pPr>
            <a:r>
              <a:rPr lang="en-US" sz="2600">
                <a:solidFill>
                  <a:srgbClr val="0B3550"/>
                </a:solidFill>
                <a:latin typeface="Arimo"/>
                <a:ea typeface="Arimo"/>
                <a:cs typeface="Arimo"/>
                <a:sym typeface="Arimo"/>
              </a:rPr>
              <a:t>16</a:t>
            </a:r>
          </a:p>
        </p:txBody>
      </p:sp>
      <p:sp>
        <p:nvSpPr>
          <p:cNvPr id="5" name="TextBox 5"/>
          <p:cNvSpPr txBox="1"/>
          <p:nvPr/>
        </p:nvSpPr>
        <p:spPr>
          <a:xfrm>
            <a:off x="10998025" y="2670125"/>
            <a:ext cx="6024150" cy="6315075"/>
          </a:xfrm>
          <a:prstGeom prst="rect">
            <a:avLst/>
          </a:prstGeom>
        </p:spPr>
        <p:txBody>
          <a:bodyPr lIns="0" tIns="0" rIns="0" bIns="0" rtlCol="0" anchor="t">
            <a:spAutoFit/>
          </a:bodyPr>
          <a:lstStyle/>
          <a:p>
            <a:pPr algn="l">
              <a:lnSpc>
                <a:spcPts val="3840"/>
              </a:lnSpc>
            </a:pPr>
            <a:r>
              <a:rPr lang="en-US" sz="3200" spc="29">
                <a:solidFill>
                  <a:srgbClr val="000000"/>
                </a:solidFill>
                <a:latin typeface="TT Rounds Condensed"/>
                <a:ea typeface="TT Rounds Condensed"/>
                <a:cs typeface="TT Rounds Condensed"/>
                <a:sym typeface="TT Rounds Condensed"/>
              </a:rPr>
              <a:t>Akurasi yang sangat dipengaruhi oleh pemilihan metode feature extraction (rely on domain expert).</a:t>
            </a:r>
          </a:p>
          <a:p>
            <a:pPr algn="l">
              <a:lnSpc>
                <a:spcPts val="3840"/>
              </a:lnSpc>
            </a:pPr>
            <a:endParaRPr lang="en-US" sz="3200" spc="29">
              <a:solidFill>
                <a:srgbClr val="000000"/>
              </a:solidFill>
              <a:latin typeface="TT Rounds Condensed"/>
              <a:ea typeface="TT Rounds Condensed"/>
              <a:cs typeface="TT Rounds Condensed"/>
              <a:sym typeface="TT Rounds Condensed"/>
            </a:endParaRPr>
          </a:p>
          <a:p>
            <a:pPr algn="l">
              <a:lnSpc>
                <a:spcPts val="3840"/>
              </a:lnSpc>
            </a:pPr>
            <a:r>
              <a:rPr lang="en-US" sz="3200" spc="29">
                <a:solidFill>
                  <a:srgbClr val="000000"/>
                </a:solidFill>
                <a:latin typeface="TT Rounds Condensed"/>
                <a:ea typeface="TT Rounds Condensed"/>
                <a:cs typeface="TT Rounds Condensed"/>
                <a:sym typeface="TT Rounds Condensed"/>
              </a:rPr>
              <a:t>Akurasi yang kecil ketika menggunakan model berbasis deep learning karena keterbatasan data latih</a:t>
            </a:r>
          </a:p>
          <a:p>
            <a:pPr algn="l">
              <a:lnSpc>
                <a:spcPts val="3840"/>
              </a:lnSpc>
            </a:pPr>
            <a:endParaRPr lang="en-US" sz="3200" spc="29">
              <a:solidFill>
                <a:srgbClr val="000000"/>
              </a:solidFill>
              <a:latin typeface="TT Rounds Condensed"/>
              <a:ea typeface="TT Rounds Condensed"/>
              <a:cs typeface="TT Rounds Condensed"/>
              <a:sym typeface="TT Rounds Condensed"/>
            </a:endParaRPr>
          </a:p>
          <a:p>
            <a:pPr algn="l">
              <a:lnSpc>
                <a:spcPts val="3840"/>
              </a:lnSpc>
            </a:pPr>
            <a:r>
              <a:rPr lang="en-US" sz="3200" spc="29">
                <a:solidFill>
                  <a:srgbClr val="000000"/>
                </a:solidFill>
                <a:latin typeface="TT Rounds Condensed"/>
                <a:ea typeface="TT Rounds Condensed"/>
                <a:cs typeface="TT Rounds Condensed"/>
                <a:sym typeface="TT Rounds Condensed"/>
              </a:rPr>
              <a:t>Diperlukan augmentasi data agar meningkatkan jumlah data latih.</a:t>
            </a:r>
          </a:p>
          <a:p>
            <a:pPr algn="l">
              <a:lnSpc>
                <a:spcPts val="3840"/>
              </a:lnSpc>
            </a:pPr>
            <a:endParaRPr lang="en-US" sz="3200" spc="29">
              <a:solidFill>
                <a:srgbClr val="000000"/>
              </a:solidFill>
              <a:latin typeface="TT Rounds Condensed"/>
              <a:ea typeface="TT Rounds Condensed"/>
              <a:cs typeface="TT Rounds Condensed"/>
              <a:sym typeface="TT Rounds Condensed"/>
            </a:endParaRPr>
          </a:p>
          <a:p>
            <a:pPr algn="l">
              <a:lnSpc>
                <a:spcPts val="3840"/>
              </a:lnSpc>
            </a:pPr>
            <a:endParaRPr lang="en-US" sz="3200" spc="29">
              <a:solidFill>
                <a:srgbClr val="000000"/>
              </a:solidFill>
              <a:latin typeface="TT Rounds Condensed"/>
              <a:ea typeface="TT Rounds Condensed"/>
              <a:cs typeface="TT Rounds Condensed"/>
              <a:sym typeface="TT Rounds Condensed"/>
            </a:endParaRPr>
          </a:p>
        </p:txBody>
      </p:sp>
      <p:grpSp>
        <p:nvGrpSpPr>
          <p:cNvPr id="6" name="Group 6"/>
          <p:cNvGrpSpPr/>
          <p:nvPr/>
        </p:nvGrpSpPr>
        <p:grpSpPr>
          <a:xfrm>
            <a:off x="1379438" y="3310258"/>
            <a:ext cx="6598975" cy="3275960"/>
            <a:chOff x="0" y="0"/>
            <a:chExt cx="8798633" cy="4367946"/>
          </a:xfrm>
        </p:grpSpPr>
        <p:sp>
          <p:nvSpPr>
            <p:cNvPr id="7" name="Freeform 7"/>
            <p:cNvSpPr/>
            <p:nvPr/>
          </p:nvSpPr>
          <p:spPr>
            <a:xfrm>
              <a:off x="202649" y="520700"/>
              <a:ext cx="7712470" cy="3847246"/>
            </a:xfrm>
            <a:custGeom>
              <a:avLst/>
              <a:gdLst/>
              <a:ahLst/>
              <a:cxnLst/>
              <a:rect l="l" t="t" r="r" b="b"/>
              <a:pathLst>
                <a:path w="7712470" h="3847246">
                  <a:moveTo>
                    <a:pt x="0" y="0"/>
                  </a:moveTo>
                  <a:lnTo>
                    <a:pt x="7712470" y="0"/>
                  </a:lnTo>
                  <a:lnTo>
                    <a:pt x="7712470" y="3847246"/>
                  </a:lnTo>
                  <a:lnTo>
                    <a:pt x="0" y="3847246"/>
                  </a:lnTo>
                  <a:lnTo>
                    <a:pt x="0" y="0"/>
                  </a:lnTo>
                  <a:close/>
                </a:path>
              </a:pathLst>
            </a:custGeom>
            <a:blipFill>
              <a:blip r:embed="rId3"/>
              <a:stretch>
                <a:fillRect/>
              </a:stretch>
            </a:blipFill>
          </p:spPr>
          <p:txBody>
            <a:bodyPr/>
            <a:lstStyle/>
            <a:p>
              <a:endParaRPr lang="en-ID"/>
            </a:p>
          </p:txBody>
        </p:sp>
        <p:sp>
          <p:nvSpPr>
            <p:cNvPr id="8" name="Freeform 8"/>
            <p:cNvSpPr/>
            <p:nvPr/>
          </p:nvSpPr>
          <p:spPr>
            <a:xfrm>
              <a:off x="3751272" y="1506814"/>
              <a:ext cx="3770850" cy="2861132"/>
            </a:xfrm>
            <a:custGeom>
              <a:avLst/>
              <a:gdLst/>
              <a:ahLst/>
              <a:cxnLst/>
              <a:rect l="l" t="t" r="r" b="b"/>
              <a:pathLst>
                <a:path w="3770850" h="2861132">
                  <a:moveTo>
                    <a:pt x="0" y="0"/>
                  </a:moveTo>
                  <a:lnTo>
                    <a:pt x="3770850" y="0"/>
                  </a:lnTo>
                  <a:lnTo>
                    <a:pt x="3770850" y="2861132"/>
                  </a:lnTo>
                  <a:lnTo>
                    <a:pt x="0" y="2861132"/>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txBody>
            <a:bodyPr/>
            <a:lstStyle/>
            <a:p>
              <a:endParaRPr lang="en-ID"/>
            </a:p>
          </p:txBody>
        </p:sp>
        <p:sp>
          <p:nvSpPr>
            <p:cNvPr id="9" name="TextBox 9"/>
            <p:cNvSpPr txBox="1"/>
            <p:nvPr/>
          </p:nvSpPr>
          <p:spPr>
            <a:xfrm>
              <a:off x="0" y="-19050"/>
              <a:ext cx="8798633" cy="539750"/>
            </a:xfrm>
            <a:prstGeom prst="rect">
              <a:avLst/>
            </a:prstGeom>
          </p:spPr>
          <p:txBody>
            <a:bodyPr lIns="0" tIns="0" rIns="0" bIns="0" rtlCol="0" anchor="t">
              <a:spAutoFit/>
            </a:bodyPr>
            <a:lstStyle/>
            <a:p>
              <a:pPr algn="ctr">
                <a:lnSpc>
                  <a:spcPts val="3120"/>
                </a:lnSpc>
                <a:spcBef>
                  <a:spcPct val="0"/>
                </a:spcBef>
              </a:pPr>
              <a:r>
                <a:rPr lang="en-US" sz="2600">
                  <a:solidFill>
                    <a:srgbClr val="434343"/>
                  </a:solidFill>
                  <a:latin typeface="Poppins"/>
                  <a:ea typeface="Poppins"/>
                  <a:cs typeface="Poppins"/>
                  <a:sym typeface="Poppins"/>
                </a:rPr>
                <a:t>Akurasi ML + e-nose feature extraction</a:t>
              </a:r>
            </a:p>
          </p:txBody>
        </p:sp>
      </p:grpSp>
      <p:grpSp>
        <p:nvGrpSpPr>
          <p:cNvPr id="10" name="Group 10"/>
          <p:cNvGrpSpPr/>
          <p:nvPr/>
        </p:nvGrpSpPr>
        <p:grpSpPr>
          <a:xfrm>
            <a:off x="1379438" y="7585622"/>
            <a:ext cx="6598975" cy="861306"/>
            <a:chOff x="0" y="0"/>
            <a:chExt cx="8798633" cy="1148408"/>
          </a:xfrm>
        </p:grpSpPr>
        <p:sp>
          <p:nvSpPr>
            <p:cNvPr id="11" name="Freeform 11"/>
            <p:cNvSpPr/>
            <p:nvPr/>
          </p:nvSpPr>
          <p:spPr>
            <a:xfrm>
              <a:off x="202649" y="726717"/>
              <a:ext cx="5304393" cy="421691"/>
            </a:xfrm>
            <a:custGeom>
              <a:avLst/>
              <a:gdLst/>
              <a:ahLst/>
              <a:cxnLst/>
              <a:rect l="l" t="t" r="r" b="b"/>
              <a:pathLst>
                <a:path w="5304393" h="421691">
                  <a:moveTo>
                    <a:pt x="0" y="0"/>
                  </a:moveTo>
                  <a:lnTo>
                    <a:pt x="5304393" y="0"/>
                  </a:lnTo>
                  <a:lnTo>
                    <a:pt x="5304393" y="421691"/>
                  </a:lnTo>
                  <a:lnTo>
                    <a:pt x="0" y="421691"/>
                  </a:lnTo>
                  <a:lnTo>
                    <a:pt x="0" y="0"/>
                  </a:lnTo>
                  <a:close/>
                </a:path>
              </a:pathLst>
            </a:custGeom>
            <a:blipFill>
              <a:blip r:embed="rId6"/>
              <a:stretch>
                <a:fillRect l="-85748" b="-82672"/>
              </a:stretch>
            </a:blipFill>
          </p:spPr>
          <p:txBody>
            <a:bodyPr/>
            <a:lstStyle/>
            <a:p>
              <a:endParaRPr lang="en-ID"/>
            </a:p>
          </p:txBody>
        </p:sp>
        <p:sp>
          <p:nvSpPr>
            <p:cNvPr id="12" name="TextBox 12"/>
            <p:cNvSpPr txBox="1"/>
            <p:nvPr/>
          </p:nvSpPr>
          <p:spPr>
            <a:xfrm>
              <a:off x="0" y="-19050"/>
              <a:ext cx="8798633" cy="539750"/>
            </a:xfrm>
            <a:prstGeom prst="rect">
              <a:avLst/>
            </a:prstGeom>
          </p:spPr>
          <p:txBody>
            <a:bodyPr lIns="0" tIns="0" rIns="0" bIns="0" rtlCol="0" anchor="t">
              <a:spAutoFit/>
            </a:bodyPr>
            <a:lstStyle/>
            <a:p>
              <a:pPr algn="l">
                <a:lnSpc>
                  <a:spcPts val="3120"/>
                </a:lnSpc>
                <a:spcBef>
                  <a:spcPct val="0"/>
                </a:spcBef>
              </a:pPr>
              <a:r>
                <a:rPr lang="en-US" sz="2600">
                  <a:solidFill>
                    <a:srgbClr val="434343"/>
                  </a:solidFill>
                  <a:latin typeface="Poppins"/>
                  <a:ea typeface="Poppins"/>
                  <a:cs typeface="Poppins"/>
                  <a:sym typeface="Poppins"/>
                </a:rPr>
                <a:t>Akurasi dengan deep learning</a:t>
              </a:r>
            </a:p>
          </p:txBody>
        </p:sp>
      </p:grpSp>
      <p:sp>
        <p:nvSpPr>
          <p:cNvPr id="13" name="Freeform 13"/>
          <p:cNvSpPr/>
          <p:nvPr/>
        </p:nvSpPr>
        <p:spPr>
          <a:xfrm>
            <a:off x="16283908" y="376686"/>
            <a:ext cx="1460082" cy="1460082"/>
          </a:xfrm>
          <a:custGeom>
            <a:avLst/>
            <a:gdLst/>
            <a:ahLst/>
            <a:cxnLst/>
            <a:rect l="l" t="t" r="r" b="b"/>
            <a:pathLst>
              <a:path w="1460082" h="1460082">
                <a:moveTo>
                  <a:pt x="0" y="0"/>
                </a:moveTo>
                <a:lnTo>
                  <a:pt x="1460082" y="0"/>
                </a:lnTo>
                <a:lnTo>
                  <a:pt x="1460082" y="1460082"/>
                </a:lnTo>
                <a:lnTo>
                  <a:pt x="0" y="1460082"/>
                </a:lnTo>
                <a:lnTo>
                  <a:pt x="0" y="0"/>
                </a:lnTo>
                <a:close/>
              </a:path>
            </a:pathLst>
          </a:custGeom>
          <a:blipFill>
            <a:blip r:embed="rId7"/>
            <a:stretch>
              <a:fillRect/>
            </a:stretch>
          </a:blipFill>
        </p:spPr>
        <p:txBody>
          <a:bodyPr/>
          <a:lstStyle/>
          <a:p>
            <a:endParaRPr lang="en-ID"/>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Freeform 3"/>
          <p:cNvSpPr/>
          <p:nvPr/>
        </p:nvSpPr>
        <p:spPr>
          <a:xfrm>
            <a:off x="16283908" y="376686"/>
            <a:ext cx="1460082" cy="1460082"/>
          </a:xfrm>
          <a:custGeom>
            <a:avLst/>
            <a:gdLst/>
            <a:ahLst/>
            <a:cxnLst/>
            <a:rect l="l" t="t" r="r" b="b"/>
            <a:pathLst>
              <a:path w="1460082" h="1460082">
                <a:moveTo>
                  <a:pt x="0" y="0"/>
                </a:moveTo>
                <a:lnTo>
                  <a:pt x="1460082" y="0"/>
                </a:lnTo>
                <a:lnTo>
                  <a:pt x="1460082" y="1460082"/>
                </a:lnTo>
                <a:lnTo>
                  <a:pt x="0" y="1460082"/>
                </a:lnTo>
                <a:lnTo>
                  <a:pt x="0" y="0"/>
                </a:lnTo>
                <a:close/>
              </a:path>
            </a:pathLst>
          </a:custGeom>
          <a:blipFill>
            <a:blip r:embed="rId3"/>
            <a:stretch>
              <a:fillRect/>
            </a:stretch>
          </a:blipFill>
        </p:spPr>
        <p:txBody>
          <a:bodyPr/>
          <a:lstStyle/>
          <a:p>
            <a:endParaRPr lang="en-ID"/>
          </a:p>
        </p:txBody>
      </p:sp>
      <p:sp>
        <p:nvSpPr>
          <p:cNvPr id="4" name="Freeform 4"/>
          <p:cNvSpPr/>
          <p:nvPr/>
        </p:nvSpPr>
        <p:spPr>
          <a:xfrm>
            <a:off x="5128123" y="2181542"/>
            <a:ext cx="8031753" cy="7076758"/>
          </a:xfrm>
          <a:custGeom>
            <a:avLst/>
            <a:gdLst/>
            <a:ahLst/>
            <a:cxnLst/>
            <a:rect l="l" t="t" r="r" b="b"/>
            <a:pathLst>
              <a:path w="8031753" h="7076758">
                <a:moveTo>
                  <a:pt x="0" y="0"/>
                </a:moveTo>
                <a:lnTo>
                  <a:pt x="8031754" y="0"/>
                </a:lnTo>
                <a:lnTo>
                  <a:pt x="8031754" y="7076758"/>
                </a:lnTo>
                <a:lnTo>
                  <a:pt x="0" y="7076758"/>
                </a:lnTo>
                <a:lnTo>
                  <a:pt x="0" y="0"/>
                </a:lnTo>
                <a:close/>
              </a:path>
            </a:pathLst>
          </a:custGeom>
          <a:blipFill>
            <a:blip r:embed="rId4"/>
            <a:stretch>
              <a:fillRect/>
            </a:stretch>
          </a:blipFill>
        </p:spPr>
        <p:txBody>
          <a:bodyPr/>
          <a:lstStyle/>
          <a:p>
            <a:endParaRPr lang="en-ID"/>
          </a:p>
        </p:txBody>
      </p:sp>
      <p:sp>
        <p:nvSpPr>
          <p:cNvPr id="5" name="TextBox 5"/>
          <p:cNvSpPr txBox="1"/>
          <p:nvPr/>
        </p:nvSpPr>
        <p:spPr>
          <a:xfrm>
            <a:off x="1531425" y="962025"/>
            <a:ext cx="15225150" cy="1029225"/>
          </a:xfrm>
          <a:prstGeom prst="rect">
            <a:avLst/>
          </a:prstGeom>
        </p:spPr>
        <p:txBody>
          <a:bodyPr lIns="0" tIns="0" rIns="0" bIns="0" rtlCol="0" anchor="t">
            <a:spAutoFit/>
          </a:bodyPr>
          <a:lstStyle/>
          <a:p>
            <a:pPr algn="ctr">
              <a:lnSpc>
                <a:spcPts val="7200"/>
              </a:lnSpc>
            </a:pPr>
            <a:r>
              <a:rPr lang="en-US" sz="6000" b="1">
                <a:solidFill>
                  <a:srgbClr val="0B3550"/>
                </a:solidFill>
                <a:latin typeface="Poppins Bold"/>
                <a:ea typeface="Poppins Bold"/>
                <a:cs typeface="Poppins Bold"/>
                <a:sym typeface="Poppins Bold"/>
              </a:rPr>
              <a:t>Rancangan Solusi</a:t>
            </a:r>
          </a:p>
        </p:txBody>
      </p:sp>
      <p:sp>
        <p:nvSpPr>
          <p:cNvPr id="6" name="TextBox 6"/>
          <p:cNvSpPr txBox="1"/>
          <p:nvPr/>
        </p:nvSpPr>
        <p:spPr>
          <a:xfrm>
            <a:off x="17204993" y="9572077"/>
            <a:ext cx="914550" cy="409575"/>
          </a:xfrm>
          <a:prstGeom prst="rect">
            <a:avLst/>
          </a:prstGeom>
        </p:spPr>
        <p:txBody>
          <a:bodyPr lIns="0" tIns="0" rIns="0" bIns="0" rtlCol="0" anchor="t">
            <a:spAutoFit/>
          </a:bodyPr>
          <a:lstStyle/>
          <a:p>
            <a:pPr algn="r">
              <a:lnSpc>
                <a:spcPts val="3120"/>
              </a:lnSpc>
            </a:pPr>
            <a:r>
              <a:rPr lang="en-US" sz="2600">
                <a:solidFill>
                  <a:srgbClr val="0B3550"/>
                </a:solidFill>
                <a:latin typeface="Arimo"/>
                <a:ea typeface="Arimo"/>
                <a:cs typeface="Arimo"/>
                <a:sym typeface="Arimo"/>
              </a:rPr>
              <a:t>17</a:t>
            </a:r>
          </a:p>
        </p:txBody>
      </p:sp>
      <p:sp>
        <p:nvSpPr>
          <p:cNvPr id="7" name="TextBox 7"/>
          <p:cNvSpPr txBox="1"/>
          <p:nvPr/>
        </p:nvSpPr>
        <p:spPr>
          <a:xfrm>
            <a:off x="2230277" y="7081286"/>
            <a:ext cx="2737396" cy="638175"/>
          </a:xfrm>
          <a:prstGeom prst="rect">
            <a:avLst/>
          </a:prstGeom>
        </p:spPr>
        <p:txBody>
          <a:bodyPr lIns="0" tIns="0" rIns="0" bIns="0" rtlCol="0" anchor="t">
            <a:spAutoFit/>
          </a:bodyPr>
          <a:lstStyle/>
          <a:p>
            <a:pPr algn="r">
              <a:lnSpc>
                <a:spcPts val="2400"/>
              </a:lnSpc>
              <a:spcBef>
                <a:spcPct val="0"/>
              </a:spcBef>
            </a:pPr>
            <a:r>
              <a:rPr lang="en-US" sz="2000">
                <a:solidFill>
                  <a:srgbClr val="0CC0DF"/>
                </a:solidFill>
                <a:latin typeface="Poppins"/>
                <a:ea typeface="Poppins"/>
                <a:cs typeface="Poppins"/>
                <a:sym typeface="Poppins"/>
              </a:rPr>
              <a:t>Level noise: 0.01; 0.03; 0.05; 0.1; 0.2; 0.3</a:t>
            </a:r>
          </a:p>
        </p:txBody>
      </p:sp>
      <p:sp>
        <p:nvSpPr>
          <p:cNvPr id="8" name="TextBox 8"/>
          <p:cNvSpPr txBox="1"/>
          <p:nvPr/>
        </p:nvSpPr>
        <p:spPr>
          <a:xfrm>
            <a:off x="2230277" y="8480881"/>
            <a:ext cx="2737396" cy="638175"/>
          </a:xfrm>
          <a:prstGeom prst="rect">
            <a:avLst/>
          </a:prstGeom>
        </p:spPr>
        <p:txBody>
          <a:bodyPr lIns="0" tIns="0" rIns="0" bIns="0" rtlCol="0" anchor="t">
            <a:spAutoFit/>
          </a:bodyPr>
          <a:lstStyle/>
          <a:p>
            <a:pPr algn="r">
              <a:lnSpc>
                <a:spcPts val="2400"/>
              </a:lnSpc>
              <a:spcBef>
                <a:spcPct val="0"/>
              </a:spcBef>
            </a:pPr>
            <a:r>
              <a:rPr lang="en-US" sz="2000">
                <a:solidFill>
                  <a:srgbClr val="0CC0DF"/>
                </a:solidFill>
                <a:latin typeface="Poppins"/>
                <a:ea typeface="Poppins"/>
                <a:cs typeface="Poppins"/>
                <a:sym typeface="Poppins"/>
              </a:rPr>
              <a:t>KS test, MANOVA test, Aroma profile, LDA</a:t>
            </a:r>
          </a:p>
        </p:txBody>
      </p:sp>
      <p:sp>
        <p:nvSpPr>
          <p:cNvPr id="9" name="TextBox 9"/>
          <p:cNvSpPr txBox="1"/>
          <p:nvPr/>
        </p:nvSpPr>
        <p:spPr>
          <a:xfrm>
            <a:off x="6406604" y="2784982"/>
            <a:ext cx="2737396" cy="285750"/>
          </a:xfrm>
          <a:prstGeom prst="rect">
            <a:avLst/>
          </a:prstGeom>
        </p:spPr>
        <p:txBody>
          <a:bodyPr lIns="0" tIns="0" rIns="0" bIns="0" rtlCol="0" anchor="t">
            <a:spAutoFit/>
          </a:bodyPr>
          <a:lstStyle/>
          <a:p>
            <a:pPr algn="r">
              <a:lnSpc>
                <a:spcPts val="2160"/>
              </a:lnSpc>
              <a:spcBef>
                <a:spcPct val="0"/>
              </a:spcBef>
            </a:pPr>
            <a:r>
              <a:rPr lang="en-US" sz="1800">
                <a:solidFill>
                  <a:srgbClr val="F2557A"/>
                </a:solidFill>
                <a:latin typeface="Poppins"/>
                <a:ea typeface="Poppins"/>
                <a:cs typeface="Poppins"/>
                <a:sym typeface="Poppins"/>
              </a:rPr>
              <a:t>Skenario 1</a:t>
            </a:r>
          </a:p>
        </p:txBody>
      </p:sp>
      <p:sp>
        <p:nvSpPr>
          <p:cNvPr id="10" name="TextBox 10"/>
          <p:cNvSpPr txBox="1"/>
          <p:nvPr/>
        </p:nvSpPr>
        <p:spPr>
          <a:xfrm>
            <a:off x="11097457" y="2784982"/>
            <a:ext cx="2737396" cy="285750"/>
          </a:xfrm>
          <a:prstGeom prst="rect">
            <a:avLst/>
          </a:prstGeom>
        </p:spPr>
        <p:txBody>
          <a:bodyPr lIns="0" tIns="0" rIns="0" bIns="0" rtlCol="0" anchor="t">
            <a:spAutoFit/>
          </a:bodyPr>
          <a:lstStyle/>
          <a:p>
            <a:pPr algn="r">
              <a:lnSpc>
                <a:spcPts val="2160"/>
              </a:lnSpc>
              <a:spcBef>
                <a:spcPct val="0"/>
              </a:spcBef>
            </a:pPr>
            <a:r>
              <a:rPr lang="en-US" sz="1800">
                <a:solidFill>
                  <a:srgbClr val="5E17EB"/>
                </a:solidFill>
                <a:latin typeface="Poppins"/>
                <a:ea typeface="Poppins"/>
                <a:cs typeface="Poppins"/>
                <a:sym typeface="Poppins"/>
              </a:rPr>
              <a:t>Skenario 2 </a:t>
            </a:r>
          </a:p>
        </p:txBody>
      </p:sp>
      <p:sp>
        <p:nvSpPr>
          <p:cNvPr id="11" name="TextBox 11"/>
          <p:cNvSpPr txBox="1"/>
          <p:nvPr/>
        </p:nvSpPr>
        <p:spPr>
          <a:xfrm>
            <a:off x="11453701" y="8480881"/>
            <a:ext cx="2737396" cy="638175"/>
          </a:xfrm>
          <a:prstGeom prst="rect">
            <a:avLst/>
          </a:prstGeom>
        </p:spPr>
        <p:txBody>
          <a:bodyPr lIns="0" tIns="0" rIns="0" bIns="0" rtlCol="0" anchor="t">
            <a:spAutoFit/>
          </a:bodyPr>
          <a:lstStyle/>
          <a:p>
            <a:pPr algn="l">
              <a:lnSpc>
                <a:spcPts val="2400"/>
              </a:lnSpc>
              <a:spcBef>
                <a:spcPct val="0"/>
              </a:spcBef>
            </a:pPr>
            <a:r>
              <a:rPr lang="en-US" sz="2000">
                <a:solidFill>
                  <a:srgbClr val="0CC0DF"/>
                </a:solidFill>
                <a:latin typeface="Poppins"/>
                <a:ea typeface="Poppins"/>
                <a:cs typeface="Poppins"/>
                <a:sym typeface="Poppins"/>
              </a:rPr>
              <a:t>Metric score, Confusion metric</a:t>
            </a:r>
          </a:p>
        </p:txBody>
      </p:sp>
      <p:sp>
        <p:nvSpPr>
          <p:cNvPr id="12" name="TextBox 12"/>
          <p:cNvSpPr txBox="1"/>
          <p:nvPr/>
        </p:nvSpPr>
        <p:spPr>
          <a:xfrm>
            <a:off x="13321802" y="6104401"/>
            <a:ext cx="2737396" cy="333375"/>
          </a:xfrm>
          <a:prstGeom prst="rect">
            <a:avLst/>
          </a:prstGeom>
        </p:spPr>
        <p:txBody>
          <a:bodyPr lIns="0" tIns="0" rIns="0" bIns="0" rtlCol="0" anchor="t">
            <a:spAutoFit/>
          </a:bodyPr>
          <a:lstStyle/>
          <a:p>
            <a:pPr algn="l">
              <a:lnSpc>
                <a:spcPts val="2400"/>
              </a:lnSpc>
              <a:spcBef>
                <a:spcPct val="0"/>
              </a:spcBef>
            </a:pPr>
            <a:r>
              <a:rPr lang="en-US" sz="2000">
                <a:solidFill>
                  <a:srgbClr val="0CC0DF"/>
                </a:solidFill>
                <a:latin typeface="Poppins"/>
                <a:ea typeface="Poppins"/>
                <a:cs typeface="Poppins"/>
                <a:sym typeface="Poppins"/>
              </a:rPr>
              <a:t>ResNet18, 34, 50</a:t>
            </a:r>
          </a:p>
        </p:txBody>
      </p:sp>
      <p:sp>
        <p:nvSpPr>
          <p:cNvPr id="13" name="TextBox 13"/>
          <p:cNvSpPr txBox="1"/>
          <p:nvPr/>
        </p:nvSpPr>
        <p:spPr>
          <a:xfrm>
            <a:off x="8523162" y="8480881"/>
            <a:ext cx="2737396" cy="638175"/>
          </a:xfrm>
          <a:prstGeom prst="rect">
            <a:avLst/>
          </a:prstGeom>
        </p:spPr>
        <p:txBody>
          <a:bodyPr lIns="0" tIns="0" rIns="0" bIns="0" rtlCol="0" anchor="t">
            <a:spAutoFit/>
          </a:bodyPr>
          <a:lstStyle/>
          <a:p>
            <a:pPr algn="l">
              <a:lnSpc>
                <a:spcPts val="2400"/>
              </a:lnSpc>
              <a:spcBef>
                <a:spcPct val="0"/>
              </a:spcBef>
            </a:pPr>
            <a:r>
              <a:rPr lang="en-US" sz="2000">
                <a:solidFill>
                  <a:srgbClr val="0CC0DF"/>
                </a:solidFill>
                <a:latin typeface="Poppins"/>
                <a:ea typeface="Poppins"/>
                <a:cs typeface="Poppins"/>
                <a:sym typeface="Poppins"/>
              </a:rPr>
              <a:t>Metric score, Confusion metric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Freeform 3"/>
          <p:cNvSpPr/>
          <p:nvPr/>
        </p:nvSpPr>
        <p:spPr>
          <a:xfrm>
            <a:off x="11527902" y="2289121"/>
            <a:ext cx="4866013" cy="7661383"/>
          </a:xfrm>
          <a:custGeom>
            <a:avLst/>
            <a:gdLst/>
            <a:ahLst/>
            <a:cxnLst/>
            <a:rect l="l" t="t" r="r" b="b"/>
            <a:pathLst>
              <a:path w="4866013" h="7661383">
                <a:moveTo>
                  <a:pt x="0" y="0"/>
                </a:moveTo>
                <a:lnTo>
                  <a:pt x="4866014" y="0"/>
                </a:lnTo>
                <a:lnTo>
                  <a:pt x="4866014" y="7661383"/>
                </a:lnTo>
                <a:lnTo>
                  <a:pt x="0" y="7661383"/>
                </a:lnTo>
                <a:lnTo>
                  <a:pt x="0" y="0"/>
                </a:lnTo>
                <a:close/>
              </a:path>
            </a:pathLst>
          </a:custGeom>
          <a:blipFill>
            <a:blip r:embed="rId3"/>
            <a:stretch>
              <a:fillRect/>
            </a:stretch>
          </a:blipFill>
        </p:spPr>
        <p:txBody>
          <a:bodyPr/>
          <a:lstStyle/>
          <a:p>
            <a:endParaRPr lang="en-ID"/>
          </a:p>
        </p:txBody>
      </p:sp>
      <p:sp>
        <p:nvSpPr>
          <p:cNvPr id="4" name="TextBox 4"/>
          <p:cNvSpPr txBox="1"/>
          <p:nvPr/>
        </p:nvSpPr>
        <p:spPr>
          <a:xfrm>
            <a:off x="1531425" y="962025"/>
            <a:ext cx="15225150" cy="981075"/>
          </a:xfrm>
          <a:prstGeom prst="rect">
            <a:avLst/>
          </a:prstGeom>
        </p:spPr>
        <p:txBody>
          <a:bodyPr lIns="0" tIns="0" rIns="0" bIns="0" rtlCol="0" anchor="t">
            <a:spAutoFit/>
          </a:bodyPr>
          <a:lstStyle/>
          <a:p>
            <a:pPr algn="ctr">
              <a:lnSpc>
                <a:spcPts val="7200"/>
              </a:lnSpc>
            </a:pPr>
            <a:r>
              <a:rPr lang="en-US" sz="6000" b="1">
                <a:solidFill>
                  <a:srgbClr val="0B3550"/>
                </a:solidFill>
                <a:latin typeface="Poppins Bold"/>
                <a:ea typeface="Poppins Bold"/>
                <a:cs typeface="Poppins Bold"/>
                <a:sym typeface="Poppins Bold"/>
              </a:rPr>
              <a:t>Dataset</a:t>
            </a:r>
          </a:p>
        </p:txBody>
      </p:sp>
      <p:sp>
        <p:nvSpPr>
          <p:cNvPr id="5" name="TextBox 5"/>
          <p:cNvSpPr txBox="1"/>
          <p:nvPr/>
        </p:nvSpPr>
        <p:spPr>
          <a:xfrm>
            <a:off x="17204993" y="9572077"/>
            <a:ext cx="914550" cy="409575"/>
          </a:xfrm>
          <a:prstGeom prst="rect">
            <a:avLst/>
          </a:prstGeom>
        </p:spPr>
        <p:txBody>
          <a:bodyPr lIns="0" tIns="0" rIns="0" bIns="0" rtlCol="0" anchor="t">
            <a:spAutoFit/>
          </a:bodyPr>
          <a:lstStyle/>
          <a:p>
            <a:pPr algn="r">
              <a:lnSpc>
                <a:spcPts val="3120"/>
              </a:lnSpc>
            </a:pPr>
            <a:r>
              <a:rPr lang="en-US" sz="2600">
                <a:solidFill>
                  <a:srgbClr val="0B3550"/>
                </a:solidFill>
                <a:latin typeface="Arimo"/>
                <a:ea typeface="Arimo"/>
                <a:cs typeface="Arimo"/>
                <a:sym typeface="Arimo"/>
              </a:rPr>
              <a:t>18</a:t>
            </a:r>
          </a:p>
        </p:txBody>
      </p:sp>
      <p:sp>
        <p:nvSpPr>
          <p:cNvPr id="6" name="TextBox 6"/>
          <p:cNvSpPr txBox="1"/>
          <p:nvPr/>
        </p:nvSpPr>
        <p:spPr>
          <a:xfrm>
            <a:off x="1245675" y="3555946"/>
            <a:ext cx="9922007" cy="1971675"/>
          </a:xfrm>
          <a:prstGeom prst="rect">
            <a:avLst/>
          </a:prstGeom>
        </p:spPr>
        <p:txBody>
          <a:bodyPr lIns="0" tIns="0" rIns="0" bIns="0" rtlCol="0" anchor="t">
            <a:spAutoFit/>
          </a:bodyPr>
          <a:lstStyle/>
          <a:p>
            <a:pPr marL="561341" lvl="1" indent="-280670" algn="l">
              <a:lnSpc>
                <a:spcPts val="3120"/>
              </a:lnSpc>
              <a:buFont typeface="Arial"/>
              <a:buChar char="•"/>
            </a:pPr>
            <a:r>
              <a:rPr lang="en-US" sz="2600">
                <a:solidFill>
                  <a:srgbClr val="0B3550"/>
                </a:solidFill>
                <a:latin typeface="Arimo"/>
                <a:ea typeface="Arimo"/>
                <a:cs typeface="Arimo"/>
                <a:sym typeface="Arimo"/>
              </a:rPr>
              <a:t>Pembacaan instrument electronic nose pada berbagai kualitas teh hitam (Q1, Q2, Q3) dengan menggunakan 12 sensor gas.</a:t>
            </a:r>
          </a:p>
          <a:p>
            <a:pPr marL="561341" lvl="1" indent="-280670" algn="l">
              <a:lnSpc>
                <a:spcPts val="3120"/>
              </a:lnSpc>
              <a:buFont typeface="Arial"/>
              <a:buChar char="•"/>
            </a:pPr>
            <a:r>
              <a:rPr lang="en-US" sz="2600">
                <a:solidFill>
                  <a:srgbClr val="0B3550"/>
                </a:solidFill>
                <a:latin typeface="Arimo"/>
                <a:ea typeface="Arimo"/>
                <a:cs typeface="Arimo"/>
                <a:sym typeface="Arimo"/>
              </a:rPr>
              <a:t>Terdiri dari 1550 baris data untuk setiap kualitas teh hitam</a:t>
            </a:r>
          </a:p>
          <a:p>
            <a:pPr marL="561341" lvl="1" indent="-280670" algn="l">
              <a:lnSpc>
                <a:spcPts val="3120"/>
              </a:lnSpc>
              <a:buFont typeface="Arial"/>
              <a:buChar char="•"/>
            </a:pPr>
            <a:r>
              <a:rPr lang="en-US" sz="2600">
                <a:solidFill>
                  <a:srgbClr val="0B3550"/>
                </a:solidFill>
                <a:latin typeface="Arimo"/>
                <a:ea typeface="Arimo"/>
                <a:cs typeface="Arimo"/>
                <a:sym typeface="Arimo"/>
              </a:rPr>
              <a:t>Rasio split train test untuk case test tidak dilakukan augmentasi (50:50) dan case test set diaugmentasi (80:20)</a:t>
            </a:r>
          </a:p>
        </p:txBody>
      </p:sp>
      <p:sp>
        <p:nvSpPr>
          <p:cNvPr id="7" name="Freeform 7"/>
          <p:cNvSpPr/>
          <p:nvPr/>
        </p:nvSpPr>
        <p:spPr>
          <a:xfrm>
            <a:off x="16283908" y="376686"/>
            <a:ext cx="1460082" cy="1460082"/>
          </a:xfrm>
          <a:custGeom>
            <a:avLst/>
            <a:gdLst/>
            <a:ahLst/>
            <a:cxnLst/>
            <a:rect l="l" t="t" r="r" b="b"/>
            <a:pathLst>
              <a:path w="1460082" h="1460082">
                <a:moveTo>
                  <a:pt x="0" y="0"/>
                </a:moveTo>
                <a:lnTo>
                  <a:pt x="1460082" y="0"/>
                </a:lnTo>
                <a:lnTo>
                  <a:pt x="1460082" y="1460082"/>
                </a:lnTo>
                <a:lnTo>
                  <a:pt x="0" y="1460082"/>
                </a:lnTo>
                <a:lnTo>
                  <a:pt x="0" y="0"/>
                </a:lnTo>
                <a:close/>
              </a:path>
            </a:pathLst>
          </a:custGeom>
          <a:blipFill>
            <a:blip r:embed="rId4"/>
            <a:stretch>
              <a:fillRect/>
            </a:stretch>
          </a:blipFill>
        </p:spPr>
        <p:txBody>
          <a:bodyPr/>
          <a:lstStyle/>
          <a:p>
            <a:endParaRPr lang="en-ID"/>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3" name="Group 3"/>
          <p:cNvGrpSpPr/>
          <p:nvPr/>
        </p:nvGrpSpPr>
        <p:grpSpPr>
          <a:xfrm>
            <a:off x="851021" y="3266360"/>
            <a:ext cx="4683879" cy="4121711"/>
            <a:chOff x="0" y="0"/>
            <a:chExt cx="6245172" cy="5495615"/>
          </a:xfrm>
        </p:grpSpPr>
        <p:sp>
          <p:nvSpPr>
            <p:cNvPr id="4" name="Freeform 4"/>
            <p:cNvSpPr/>
            <p:nvPr/>
          </p:nvSpPr>
          <p:spPr>
            <a:xfrm>
              <a:off x="0" y="0"/>
              <a:ext cx="6245172" cy="4861511"/>
            </a:xfrm>
            <a:custGeom>
              <a:avLst/>
              <a:gdLst/>
              <a:ahLst/>
              <a:cxnLst/>
              <a:rect l="l" t="t" r="r" b="b"/>
              <a:pathLst>
                <a:path w="6245172" h="4861511">
                  <a:moveTo>
                    <a:pt x="0" y="0"/>
                  </a:moveTo>
                  <a:lnTo>
                    <a:pt x="6245172" y="0"/>
                  </a:lnTo>
                  <a:lnTo>
                    <a:pt x="6245172" y="4861511"/>
                  </a:lnTo>
                  <a:lnTo>
                    <a:pt x="0" y="4861511"/>
                  </a:lnTo>
                  <a:lnTo>
                    <a:pt x="0" y="0"/>
                  </a:lnTo>
                  <a:close/>
                </a:path>
              </a:pathLst>
            </a:custGeom>
            <a:blipFill>
              <a:blip r:embed="rId3"/>
              <a:stretch>
                <a:fillRect/>
              </a:stretch>
            </a:blipFill>
          </p:spPr>
          <p:txBody>
            <a:bodyPr/>
            <a:lstStyle/>
            <a:p>
              <a:endParaRPr lang="en-ID"/>
            </a:p>
          </p:txBody>
        </p:sp>
        <p:sp>
          <p:nvSpPr>
            <p:cNvPr id="5" name="TextBox 5"/>
            <p:cNvSpPr txBox="1"/>
            <p:nvPr/>
          </p:nvSpPr>
          <p:spPr>
            <a:xfrm>
              <a:off x="480721" y="4913828"/>
              <a:ext cx="5283729" cy="581787"/>
            </a:xfrm>
            <a:prstGeom prst="rect">
              <a:avLst/>
            </a:prstGeom>
          </p:spPr>
          <p:txBody>
            <a:bodyPr lIns="0" tIns="0" rIns="0" bIns="0" rtlCol="0" anchor="t">
              <a:spAutoFit/>
            </a:bodyPr>
            <a:lstStyle/>
            <a:p>
              <a:pPr algn="ctr">
                <a:lnSpc>
                  <a:spcPts val="3888"/>
                </a:lnSpc>
              </a:pPr>
              <a:r>
                <a:rPr lang="en-US" sz="2400">
                  <a:solidFill>
                    <a:srgbClr val="000000"/>
                  </a:solidFill>
                  <a:latin typeface="Barlow"/>
                  <a:ea typeface="Barlow"/>
                  <a:cs typeface="Barlow"/>
                  <a:sym typeface="Barlow"/>
                </a:rPr>
                <a:t>1D-CNN, Zhou (2024)</a:t>
              </a:r>
            </a:p>
          </p:txBody>
        </p:sp>
      </p:grpSp>
      <p:grpSp>
        <p:nvGrpSpPr>
          <p:cNvPr id="6" name="Group 6"/>
          <p:cNvGrpSpPr/>
          <p:nvPr/>
        </p:nvGrpSpPr>
        <p:grpSpPr>
          <a:xfrm>
            <a:off x="5936713" y="3266360"/>
            <a:ext cx="5062825" cy="5035166"/>
            <a:chOff x="0" y="0"/>
            <a:chExt cx="6750433" cy="6713554"/>
          </a:xfrm>
        </p:grpSpPr>
        <p:sp>
          <p:nvSpPr>
            <p:cNvPr id="7" name="Freeform 7"/>
            <p:cNvSpPr/>
            <p:nvPr/>
          </p:nvSpPr>
          <p:spPr>
            <a:xfrm>
              <a:off x="0" y="0"/>
              <a:ext cx="6750433" cy="5899985"/>
            </a:xfrm>
            <a:custGeom>
              <a:avLst/>
              <a:gdLst/>
              <a:ahLst/>
              <a:cxnLst/>
              <a:rect l="l" t="t" r="r" b="b"/>
              <a:pathLst>
                <a:path w="6750433" h="5899985">
                  <a:moveTo>
                    <a:pt x="0" y="0"/>
                  </a:moveTo>
                  <a:lnTo>
                    <a:pt x="6750433" y="0"/>
                  </a:lnTo>
                  <a:lnTo>
                    <a:pt x="6750433" y="5899985"/>
                  </a:lnTo>
                  <a:lnTo>
                    <a:pt x="0" y="5899985"/>
                  </a:lnTo>
                  <a:lnTo>
                    <a:pt x="0" y="0"/>
                  </a:lnTo>
                  <a:close/>
                </a:path>
              </a:pathLst>
            </a:custGeom>
            <a:blipFill>
              <a:blip r:embed="rId4"/>
              <a:stretch>
                <a:fillRect/>
              </a:stretch>
            </a:blipFill>
          </p:spPr>
          <p:txBody>
            <a:bodyPr/>
            <a:lstStyle/>
            <a:p>
              <a:endParaRPr lang="en-ID"/>
            </a:p>
          </p:txBody>
        </p:sp>
        <p:sp>
          <p:nvSpPr>
            <p:cNvPr id="8" name="Freeform 8"/>
            <p:cNvSpPr/>
            <p:nvPr/>
          </p:nvSpPr>
          <p:spPr>
            <a:xfrm>
              <a:off x="576079" y="745800"/>
              <a:ext cx="600918" cy="635892"/>
            </a:xfrm>
            <a:custGeom>
              <a:avLst/>
              <a:gdLst/>
              <a:ahLst/>
              <a:cxnLst/>
              <a:rect l="l" t="t" r="r" b="b"/>
              <a:pathLst>
                <a:path w="600918" h="635892">
                  <a:moveTo>
                    <a:pt x="0" y="0"/>
                  </a:moveTo>
                  <a:lnTo>
                    <a:pt x="600918" y="0"/>
                  </a:lnTo>
                  <a:lnTo>
                    <a:pt x="600918" y="635892"/>
                  </a:lnTo>
                  <a:lnTo>
                    <a:pt x="0" y="6358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9" name="TextBox 9"/>
            <p:cNvSpPr txBox="1"/>
            <p:nvPr/>
          </p:nvSpPr>
          <p:spPr>
            <a:xfrm>
              <a:off x="733352" y="6131767"/>
              <a:ext cx="5283729" cy="581787"/>
            </a:xfrm>
            <a:prstGeom prst="rect">
              <a:avLst/>
            </a:prstGeom>
          </p:spPr>
          <p:txBody>
            <a:bodyPr lIns="0" tIns="0" rIns="0" bIns="0" rtlCol="0" anchor="t">
              <a:spAutoFit/>
            </a:bodyPr>
            <a:lstStyle/>
            <a:p>
              <a:pPr algn="ctr">
                <a:lnSpc>
                  <a:spcPts val="3888"/>
                </a:lnSpc>
              </a:pPr>
              <a:r>
                <a:rPr lang="en-US" sz="2400">
                  <a:solidFill>
                    <a:srgbClr val="000000"/>
                  </a:solidFill>
                  <a:latin typeface="Barlow"/>
                  <a:ea typeface="Barlow"/>
                  <a:cs typeface="Barlow"/>
                  <a:sym typeface="Barlow"/>
                </a:rPr>
                <a:t>1D-CNN, Z. Ye (2024)</a:t>
              </a:r>
            </a:p>
          </p:txBody>
        </p:sp>
      </p:grpSp>
      <p:sp>
        <p:nvSpPr>
          <p:cNvPr id="10" name="Freeform 10"/>
          <p:cNvSpPr/>
          <p:nvPr/>
        </p:nvSpPr>
        <p:spPr>
          <a:xfrm>
            <a:off x="12254143" y="3683330"/>
            <a:ext cx="4865125" cy="3797675"/>
          </a:xfrm>
          <a:custGeom>
            <a:avLst/>
            <a:gdLst/>
            <a:ahLst/>
            <a:cxnLst/>
            <a:rect l="l" t="t" r="r" b="b"/>
            <a:pathLst>
              <a:path w="4865125" h="3797675">
                <a:moveTo>
                  <a:pt x="0" y="0"/>
                </a:moveTo>
                <a:lnTo>
                  <a:pt x="4865125" y="0"/>
                </a:lnTo>
                <a:lnTo>
                  <a:pt x="4865125" y="3797674"/>
                </a:lnTo>
                <a:lnTo>
                  <a:pt x="0" y="3797674"/>
                </a:lnTo>
                <a:lnTo>
                  <a:pt x="0" y="0"/>
                </a:lnTo>
                <a:close/>
              </a:path>
            </a:pathLst>
          </a:custGeom>
          <a:blipFill>
            <a:blip r:embed="rId7"/>
            <a:stretch>
              <a:fillRect t="-11481"/>
            </a:stretch>
          </a:blipFill>
        </p:spPr>
        <p:txBody>
          <a:bodyPr/>
          <a:lstStyle/>
          <a:p>
            <a:endParaRPr lang="en-ID"/>
          </a:p>
        </p:txBody>
      </p:sp>
      <p:grpSp>
        <p:nvGrpSpPr>
          <p:cNvPr id="11" name="Group 11"/>
          <p:cNvGrpSpPr/>
          <p:nvPr/>
        </p:nvGrpSpPr>
        <p:grpSpPr>
          <a:xfrm>
            <a:off x="14395992" y="7481004"/>
            <a:ext cx="581426" cy="581426"/>
            <a:chOff x="0" y="0"/>
            <a:chExt cx="812800" cy="812800"/>
          </a:xfrm>
        </p:grpSpPr>
        <p:sp>
          <p:nvSpPr>
            <p:cNvPr id="12" name="Freeform 12"/>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0B3550"/>
            </a:solidFill>
          </p:spPr>
          <p:txBody>
            <a:bodyPr/>
            <a:lstStyle/>
            <a:p>
              <a:endParaRPr lang="en-ID"/>
            </a:p>
          </p:txBody>
        </p:sp>
        <p:sp>
          <p:nvSpPr>
            <p:cNvPr id="13" name="TextBox 13"/>
            <p:cNvSpPr txBox="1"/>
            <p:nvPr/>
          </p:nvSpPr>
          <p:spPr>
            <a:xfrm>
              <a:off x="203200" y="-19050"/>
              <a:ext cx="406400" cy="730250"/>
            </a:xfrm>
            <a:prstGeom prst="rect">
              <a:avLst/>
            </a:prstGeom>
          </p:spPr>
          <p:txBody>
            <a:bodyPr lIns="50800" tIns="50800" rIns="50800" bIns="50800" rtlCol="0" anchor="ctr"/>
            <a:lstStyle/>
            <a:p>
              <a:pPr algn="ctr">
                <a:lnSpc>
                  <a:spcPts val="3120"/>
                </a:lnSpc>
              </a:pPr>
              <a:endParaRPr/>
            </a:p>
          </p:txBody>
        </p:sp>
      </p:grpSp>
      <p:grpSp>
        <p:nvGrpSpPr>
          <p:cNvPr id="14" name="Group 14"/>
          <p:cNvGrpSpPr/>
          <p:nvPr/>
        </p:nvGrpSpPr>
        <p:grpSpPr>
          <a:xfrm>
            <a:off x="1028700" y="2518682"/>
            <a:ext cx="9970838" cy="601997"/>
            <a:chOff x="0" y="0"/>
            <a:chExt cx="2626064" cy="158551"/>
          </a:xfrm>
        </p:grpSpPr>
        <p:sp>
          <p:nvSpPr>
            <p:cNvPr id="15" name="Freeform 15"/>
            <p:cNvSpPr/>
            <p:nvPr/>
          </p:nvSpPr>
          <p:spPr>
            <a:xfrm>
              <a:off x="0" y="0"/>
              <a:ext cx="2626064" cy="158551"/>
            </a:xfrm>
            <a:custGeom>
              <a:avLst/>
              <a:gdLst/>
              <a:ahLst/>
              <a:cxnLst/>
              <a:rect l="l" t="t" r="r" b="b"/>
              <a:pathLst>
                <a:path w="2626064" h="158551">
                  <a:moveTo>
                    <a:pt x="0" y="0"/>
                  </a:moveTo>
                  <a:lnTo>
                    <a:pt x="2626064" y="0"/>
                  </a:lnTo>
                  <a:lnTo>
                    <a:pt x="2626064" y="158551"/>
                  </a:lnTo>
                  <a:lnTo>
                    <a:pt x="0" y="158551"/>
                  </a:lnTo>
                  <a:close/>
                </a:path>
              </a:pathLst>
            </a:custGeom>
            <a:solidFill>
              <a:srgbClr val="025AAB"/>
            </a:solidFill>
          </p:spPr>
          <p:txBody>
            <a:bodyPr/>
            <a:lstStyle/>
            <a:p>
              <a:endParaRPr lang="en-ID"/>
            </a:p>
          </p:txBody>
        </p:sp>
        <p:sp>
          <p:nvSpPr>
            <p:cNvPr id="16" name="TextBox 16"/>
            <p:cNvSpPr txBox="1"/>
            <p:nvPr/>
          </p:nvSpPr>
          <p:spPr>
            <a:xfrm>
              <a:off x="0" y="-19050"/>
              <a:ext cx="2626064" cy="177601"/>
            </a:xfrm>
            <a:prstGeom prst="rect">
              <a:avLst/>
            </a:prstGeom>
          </p:spPr>
          <p:txBody>
            <a:bodyPr lIns="50800" tIns="50800" rIns="50800" bIns="50800" rtlCol="0" anchor="ctr"/>
            <a:lstStyle/>
            <a:p>
              <a:pPr algn="ctr">
                <a:lnSpc>
                  <a:spcPts val="3120"/>
                </a:lnSpc>
              </a:pPr>
              <a:r>
                <a:rPr lang="en-US" sz="2600">
                  <a:solidFill>
                    <a:srgbClr val="FFFFFF"/>
                  </a:solidFill>
                  <a:latin typeface="Arimo"/>
                  <a:ea typeface="Arimo"/>
                  <a:cs typeface="Arimo"/>
                  <a:sym typeface="Arimo"/>
                </a:rPr>
                <a:t>1D- form input</a:t>
              </a:r>
            </a:p>
          </p:txBody>
        </p:sp>
      </p:grpSp>
      <p:sp>
        <p:nvSpPr>
          <p:cNvPr id="17" name="TextBox 17"/>
          <p:cNvSpPr txBox="1"/>
          <p:nvPr/>
        </p:nvSpPr>
        <p:spPr>
          <a:xfrm>
            <a:off x="1531425" y="863314"/>
            <a:ext cx="15225150" cy="981075"/>
          </a:xfrm>
          <a:prstGeom prst="rect">
            <a:avLst/>
          </a:prstGeom>
        </p:spPr>
        <p:txBody>
          <a:bodyPr lIns="0" tIns="0" rIns="0" bIns="0" rtlCol="0" anchor="t">
            <a:spAutoFit/>
          </a:bodyPr>
          <a:lstStyle/>
          <a:p>
            <a:pPr algn="ctr">
              <a:lnSpc>
                <a:spcPts val="7200"/>
              </a:lnSpc>
            </a:pPr>
            <a:r>
              <a:rPr lang="en-US" sz="6000" b="1">
                <a:solidFill>
                  <a:srgbClr val="0B3550"/>
                </a:solidFill>
                <a:latin typeface="Poppins Bold"/>
                <a:ea typeface="Poppins Bold"/>
                <a:cs typeface="Poppins Bold"/>
                <a:sym typeface="Poppins Bold"/>
              </a:rPr>
              <a:t>Model Klasifikasi</a:t>
            </a:r>
          </a:p>
        </p:txBody>
      </p:sp>
      <p:sp>
        <p:nvSpPr>
          <p:cNvPr id="18" name="TextBox 18"/>
          <p:cNvSpPr txBox="1"/>
          <p:nvPr/>
        </p:nvSpPr>
        <p:spPr>
          <a:xfrm>
            <a:off x="17204993" y="9572077"/>
            <a:ext cx="914550" cy="409575"/>
          </a:xfrm>
          <a:prstGeom prst="rect">
            <a:avLst/>
          </a:prstGeom>
        </p:spPr>
        <p:txBody>
          <a:bodyPr lIns="0" tIns="0" rIns="0" bIns="0" rtlCol="0" anchor="t">
            <a:spAutoFit/>
          </a:bodyPr>
          <a:lstStyle/>
          <a:p>
            <a:pPr algn="r">
              <a:lnSpc>
                <a:spcPts val="3120"/>
              </a:lnSpc>
            </a:pPr>
            <a:r>
              <a:rPr lang="en-US" sz="2600">
                <a:solidFill>
                  <a:srgbClr val="0B3550"/>
                </a:solidFill>
                <a:latin typeface="Arimo"/>
                <a:ea typeface="Arimo"/>
                <a:cs typeface="Arimo"/>
                <a:sym typeface="Arimo"/>
              </a:rPr>
              <a:t>20</a:t>
            </a:r>
          </a:p>
        </p:txBody>
      </p:sp>
      <p:sp>
        <p:nvSpPr>
          <p:cNvPr id="19" name="TextBox 19"/>
          <p:cNvSpPr txBox="1"/>
          <p:nvPr/>
        </p:nvSpPr>
        <p:spPr>
          <a:xfrm>
            <a:off x="13934098" y="8263426"/>
            <a:ext cx="1991702" cy="1190625"/>
          </a:xfrm>
          <a:prstGeom prst="rect">
            <a:avLst/>
          </a:prstGeom>
        </p:spPr>
        <p:txBody>
          <a:bodyPr wrap="square" lIns="0" tIns="0" rIns="0" bIns="0" rtlCol="0" anchor="t">
            <a:spAutoFit/>
          </a:bodyPr>
          <a:lstStyle/>
          <a:p>
            <a:pPr algn="ctr">
              <a:lnSpc>
                <a:spcPts val="3120"/>
              </a:lnSpc>
            </a:pPr>
            <a:r>
              <a:rPr lang="en-US" sz="2600" b="1" dirty="0">
                <a:solidFill>
                  <a:srgbClr val="0584A4"/>
                </a:solidFill>
                <a:latin typeface="Arimo Bold"/>
                <a:ea typeface="Arimo Bold"/>
                <a:cs typeface="Arimo Bold"/>
                <a:sym typeface="Arimo Bold"/>
              </a:rPr>
              <a:t>ResNet18</a:t>
            </a:r>
          </a:p>
          <a:p>
            <a:pPr algn="ctr">
              <a:lnSpc>
                <a:spcPts val="3120"/>
              </a:lnSpc>
            </a:pPr>
            <a:r>
              <a:rPr lang="en-US" sz="2600" b="1" dirty="0">
                <a:solidFill>
                  <a:srgbClr val="0584A4"/>
                </a:solidFill>
                <a:latin typeface="Arimo Bold"/>
                <a:ea typeface="Arimo Bold"/>
                <a:cs typeface="Arimo Bold"/>
                <a:sym typeface="Arimo Bold"/>
              </a:rPr>
              <a:t>ResNet34</a:t>
            </a:r>
          </a:p>
          <a:p>
            <a:pPr algn="ctr">
              <a:lnSpc>
                <a:spcPts val="3120"/>
              </a:lnSpc>
              <a:spcBef>
                <a:spcPct val="0"/>
              </a:spcBef>
            </a:pPr>
            <a:r>
              <a:rPr lang="en-US" sz="2600" b="1" dirty="0">
                <a:solidFill>
                  <a:srgbClr val="0584A4"/>
                </a:solidFill>
                <a:latin typeface="Arimo Bold"/>
                <a:ea typeface="Arimo Bold"/>
                <a:cs typeface="Arimo Bold"/>
                <a:sym typeface="Arimo Bold"/>
              </a:rPr>
              <a:t>ResNet50</a:t>
            </a:r>
          </a:p>
        </p:txBody>
      </p:sp>
      <p:grpSp>
        <p:nvGrpSpPr>
          <p:cNvPr id="20" name="Group 20"/>
          <p:cNvGrpSpPr/>
          <p:nvPr/>
        </p:nvGrpSpPr>
        <p:grpSpPr>
          <a:xfrm>
            <a:off x="12254143" y="2518682"/>
            <a:ext cx="4865125" cy="601997"/>
            <a:chOff x="0" y="0"/>
            <a:chExt cx="1281350" cy="158551"/>
          </a:xfrm>
        </p:grpSpPr>
        <p:sp>
          <p:nvSpPr>
            <p:cNvPr id="21" name="Freeform 21"/>
            <p:cNvSpPr/>
            <p:nvPr/>
          </p:nvSpPr>
          <p:spPr>
            <a:xfrm>
              <a:off x="0" y="0"/>
              <a:ext cx="1281350" cy="158551"/>
            </a:xfrm>
            <a:custGeom>
              <a:avLst/>
              <a:gdLst/>
              <a:ahLst/>
              <a:cxnLst/>
              <a:rect l="l" t="t" r="r" b="b"/>
              <a:pathLst>
                <a:path w="1281350" h="158551">
                  <a:moveTo>
                    <a:pt x="0" y="0"/>
                  </a:moveTo>
                  <a:lnTo>
                    <a:pt x="1281350" y="0"/>
                  </a:lnTo>
                  <a:lnTo>
                    <a:pt x="1281350" y="158551"/>
                  </a:lnTo>
                  <a:lnTo>
                    <a:pt x="0" y="158551"/>
                  </a:lnTo>
                  <a:close/>
                </a:path>
              </a:pathLst>
            </a:custGeom>
            <a:solidFill>
              <a:srgbClr val="025AAB"/>
            </a:solidFill>
          </p:spPr>
          <p:txBody>
            <a:bodyPr/>
            <a:lstStyle/>
            <a:p>
              <a:endParaRPr lang="en-ID"/>
            </a:p>
          </p:txBody>
        </p:sp>
        <p:sp>
          <p:nvSpPr>
            <p:cNvPr id="22" name="TextBox 22"/>
            <p:cNvSpPr txBox="1"/>
            <p:nvPr/>
          </p:nvSpPr>
          <p:spPr>
            <a:xfrm>
              <a:off x="0" y="-19050"/>
              <a:ext cx="1281350" cy="177601"/>
            </a:xfrm>
            <a:prstGeom prst="rect">
              <a:avLst/>
            </a:prstGeom>
          </p:spPr>
          <p:txBody>
            <a:bodyPr lIns="50800" tIns="50800" rIns="50800" bIns="50800" rtlCol="0" anchor="ctr"/>
            <a:lstStyle/>
            <a:p>
              <a:pPr algn="ctr">
                <a:lnSpc>
                  <a:spcPts val="3120"/>
                </a:lnSpc>
              </a:pPr>
              <a:r>
                <a:rPr lang="en-US" sz="2600">
                  <a:solidFill>
                    <a:srgbClr val="FFFFFF"/>
                  </a:solidFill>
                  <a:latin typeface="Arimo"/>
                  <a:ea typeface="Arimo"/>
                  <a:cs typeface="Arimo"/>
                  <a:sym typeface="Arimo"/>
                </a:rPr>
                <a:t>2D- form input</a:t>
              </a:r>
            </a:p>
          </p:txBody>
        </p:sp>
      </p:grpSp>
      <p:sp>
        <p:nvSpPr>
          <p:cNvPr id="23" name="Freeform 23"/>
          <p:cNvSpPr/>
          <p:nvPr/>
        </p:nvSpPr>
        <p:spPr>
          <a:xfrm>
            <a:off x="16283908" y="376686"/>
            <a:ext cx="1460082" cy="1460082"/>
          </a:xfrm>
          <a:custGeom>
            <a:avLst/>
            <a:gdLst/>
            <a:ahLst/>
            <a:cxnLst/>
            <a:rect l="l" t="t" r="r" b="b"/>
            <a:pathLst>
              <a:path w="1460082" h="1460082">
                <a:moveTo>
                  <a:pt x="0" y="0"/>
                </a:moveTo>
                <a:lnTo>
                  <a:pt x="1460082" y="0"/>
                </a:lnTo>
                <a:lnTo>
                  <a:pt x="1460082" y="1460082"/>
                </a:lnTo>
                <a:lnTo>
                  <a:pt x="0" y="1460082"/>
                </a:lnTo>
                <a:lnTo>
                  <a:pt x="0" y="0"/>
                </a:lnTo>
                <a:close/>
              </a:path>
            </a:pathLst>
          </a:custGeom>
          <a:blipFill>
            <a:blip r:embed="rId8"/>
            <a:stretch>
              <a:fillRect/>
            </a:stretch>
          </a:blipFill>
        </p:spPr>
        <p:txBody>
          <a:bodyPr/>
          <a:lstStyle/>
          <a:p>
            <a:endParaRPr lang="en-ID"/>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TotalTime>
  <Words>951</Words>
  <Application>Microsoft Office PowerPoint</Application>
  <PresentationFormat>Custom</PresentationFormat>
  <Paragraphs>138</Paragraphs>
  <Slides>19</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Arimo Italics</vt:lpstr>
      <vt:lpstr>Calibri</vt:lpstr>
      <vt:lpstr>TT Rounds Condensed</vt:lpstr>
      <vt:lpstr>Times New Roman Bold</vt:lpstr>
      <vt:lpstr>Arial Bold</vt:lpstr>
      <vt:lpstr>Barlow Bold</vt:lpstr>
      <vt:lpstr>Poppins</vt:lpstr>
      <vt:lpstr>Poppins Bold</vt:lpstr>
      <vt:lpstr>Arial</vt:lpstr>
      <vt:lpstr>Barlow</vt:lpstr>
      <vt:lpstr>Arimo</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ifa-Seminar Hasil Tesis.pptx</dc:title>
  <cp:lastModifiedBy>Istifa Shania Putri</cp:lastModifiedBy>
  <cp:revision>7</cp:revision>
  <dcterms:created xsi:type="dcterms:W3CDTF">2006-08-16T00:00:00Z</dcterms:created>
  <dcterms:modified xsi:type="dcterms:W3CDTF">2025-04-20T12:26:11Z</dcterms:modified>
  <dc:identifier>DAGZpsNZMNM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8b525e5-f3da-4501-8f1e-526b6769fc56_Enabled">
    <vt:lpwstr>true</vt:lpwstr>
  </property>
  <property fmtid="{D5CDD505-2E9C-101B-9397-08002B2CF9AE}" pid="3" name="MSIP_Label_38b525e5-f3da-4501-8f1e-526b6769fc56_SetDate">
    <vt:lpwstr>2025-01-13T14:52:45Z</vt:lpwstr>
  </property>
  <property fmtid="{D5CDD505-2E9C-101B-9397-08002B2CF9AE}" pid="4" name="MSIP_Label_38b525e5-f3da-4501-8f1e-526b6769fc56_Method">
    <vt:lpwstr>Standard</vt:lpwstr>
  </property>
  <property fmtid="{D5CDD505-2E9C-101B-9397-08002B2CF9AE}" pid="5" name="MSIP_Label_38b525e5-f3da-4501-8f1e-526b6769fc56_Name">
    <vt:lpwstr>defa4170-0d19-0005-0004-bc88714345d2</vt:lpwstr>
  </property>
  <property fmtid="{D5CDD505-2E9C-101B-9397-08002B2CF9AE}" pid="6" name="MSIP_Label_38b525e5-f3da-4501-8f1e-526b6769fc56_SiteId">
    <vt:lpwstr>db6e1183-4c65-405c-82ce-7cd53fa6e9dc</vt:lpwstr>
  </property>
  <property fmtid="{D5CDD505-2E9C-101B-9397-08002B2CF9AE}" pid="7" name="MSIP_Label_38b525e5-f3da-4501-8f1e-526b6769fc56_ActionId">
    <vt:lpwstr>b0f02221-9f03-4299-8044-585aaf631176</vt:lpwstr>
  </property>
  <property fmtid="{D5CDD505-2E9C-101B-9397-08002B2CF9AE}" pid="8" name="MSIP_Label_38b525e5-f3da-4501-8f1e-526b6769fc56_ContentBits">
    <vt:lpwstr>0</vt:lpwstr>
  </property>
</Properties>
</file>